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0" r:id="rId5"/>
    <p:sldMasterId id="2147483661" r:id="rId6"/>
    <p:sldMasterId id="2147483674" r:id="rId7"/>
    <p:sldMasterId id="2147483687" r:id="rId8"/>
  </p:sldMasterIdLst>
  <p:notesMasterIdLst>
    <p:notesMasterId r:id="rId32"/>
  </p:notesMasterIdLst>
  <p:sldIdLst>
    <p:sldId id="256" r:id="rId9"/>
    <p:sldId id="258" r:id="rId10"/>
    <p:sldId id="268" r:id="rId11"/>
    <p:sldId id="269" r:id="rId12"/>
    <p:sldId id="270" r:id="rId13"/>
    <p:sldId id="2248" r:id="rId14"/>
    <p:sldId id="279" r:id="rId15"/>
    <p:sldId id="280" r:id="rId16"/>
    <p:sldId id="2247" r:id="rId17"/>
    <p:sldId id="283" r:id="rId18"/>
    <p:sldId id="284" r:id="rId19"/>
    <p:sldId id="285" r:id="rId20"/>
    <p:sldId id="257" r:id="rId21"/>
    <p:sldId id="289" r:id="rId22"/>
    <p:sldId id="259" r:id="rId23"/>
    <p:sldId id="326" r:id="rId24"/>
    <p:sldId id="327" r:id="rId25"/>
    <p:sldId id="328" r:id="rId26"/>
    <p:sldId id="274" r:id="rId27"/>
    <p:sldId id="276" r:id="rId28"/>
    <p:sldId id="2249" r:id="rId29"/>
    <p:sldId id="278" r:id="rId30"/>
    <p:sldId id="26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15" autoAdjust="0"/>
    <p:restoredTop sz="96327"/>
  </p:normalViewPr>
  <p:slideViewPr>
    <p:cSldViewPr snapToGrid="0" snapToObjects="1" showGuides="1">
      <p:cViewPr varScale="1">
        <p:scale>
          <a:sx n="76" d="100"/>
          <a:sy n="76" d="100"/>
        </p:scale>
        <p:origin x="368"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s>
</file>

<file path=ppt/diagrams/_rels/data3.xml.rels><?xml version="1.0" encoding="UTF-8" standalone="yes"?>
<Relationships xmlns="http://schemas.openxmlformats.org/package/2006/relationships"><Relationship Id="rId2" Type="http://schemas.openxmlformats.org/officeDocument/2006/relationships/hyperlink" Target="mailto:Edinterns@cpuc.ca.gov" TargetMode="External"/><Relationship Id="rId1" Type="http://schemas.openxmlformats.org/officeDocument/2006/relationships/hyperlink" Target="https://www.enterprises.csus.edu/human-resources/ueijobs/" TargetMode="External"/></Relationships>
</file>

<file path=ppt/diagrams/_rels/data4.xml.rels><?xml version="1.0" encoding="UTF-8" standalone="yes"?>
<Relationships xmlns="http://schemas.openxmlformats.org/package/2006/relationships"><Relationship Id="rId3" Type="http://schemas.openxmlformats.org/officeDocument/2006/relationships/hyperlink" Target="https://www.calhr.ca.gov/" TargetMode="External"/><Relationship Id="rId2" Type="http://schemas.openxmlformats.org/officeDocument/2006/relationships/hyperlink" Target="http://www.cpuc.ca.gov/jobs/" TargetMode="External"/><Relationship Id="rId1" Type="http://schemas.openxmlformats.org/officeDocument/2006/relationships/hyperlink" Target="https://www.jobs.ca.gov/CalHRPublic/CreateNewAccount.aspx"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mailto:Edinterns@cpuc.ca.gov" TargetMode="External"/><Relationship Id="rId1" Type="http://schemas.openxmlformats.org/officeDocument/2006/relationships/hyperlink" Target="https://www.enterprises.csus.edu/human-resources/ueijobs/"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www.cpuc.ca.gov/jobs/" TargetMode="External"/><Relationship Id="rId2" Type="http://schemas.openxmlformats.org/officeDocument/2006/relationships/hyperlink" Target="https://www.calhr.ca.gov/" TargetMode="External"/><Relationship Id="rId1" Type="http://schemas.openxmlformats.org/officeDocument/2006/relationships/hyperlink" Target="https://www.jobs.ca.gov/CalHRPublic/CreateNewAccount.asp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61B476-E0B6-42BE-8996-9D882B98FA6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2B028CC-BB57-4A87-96D5-8F86C91BD0A4}">
      <dgm:prSet custT="1"/>
      <dgm:spPr>
        <a:solidFill>
          <a:schemeClr val="accent1">
            <a:lumMod val="20000"/>
            <a:lumOff val="80000"/>
          </a:schemeClr>
        </a:solidFill>
      </dgm:spPr>
      <dgm:t>
        <a:bodyPr/>
        <a:lstStyle/>
        <a:p>
          <a:r>
            <a:rPr lang="en-US" sz="3200" dirty="0">
              <a:solidFill>
                <a:schemeClr val="tx1"/>
              </a:solidFill>
            </a:rPr>
            <a:t>Industries of Regulation</a:t>
          </a:r>
        </a:p>
      </dgm:t>
    </dgm:pt>
    <dgm:pt modelId="{6AE11A66-EBA4-40FC-BE56-5C1B0639C3BA}" type="parTrans" cxnId="{09B13A2E-0227-45C7-9049-6E81F4145A6C}">
      <dgm:prSet/>
      <dgm:spPr/>
      <dgm:t>
        <a:bodyPr/>
        <a:lstStyle/>
        <a:p>
          <a:endParaRPr lang="en-US" sz="2400"/>
        </a:p>
      </dgm:t>
    </dgm:pt>
    <dgm:pt modelId="{791E3433-0117-45A1-93D6-1CAFD57DDD92}" type="sibTrans" cxnId="{09B13A2E-0227-45C7-9049-6E81F4145A6C}">
      <dgm:prSet/>
      <dgm:spPr/>
      <dgm:t>
        <a:bodyPr/>
        <a:lstStyle/>
        <a:p>
          <a:endParaRPr lang="en-US" sz="2400"/>
        </a:p>
      </dgm:t>
    </dgm:pt>
    <dgm:pt modelId="{D949A58D-1206-4546-BE45-717020A4EBAA}">
      <dgm:prSet custT="1"/>
      <dgm:spPr/>
      <dgm:t>
        <a:bodyPr/>
        <a:lstStyle/>
        <a:p>
          <a:r>
            <a:rPr lang="en-US" sz="2400" dirty="0"/>
            <a:t>Electric utilities</a:t>
          </a:r>
        </a:p>
      </dgm:t>
    </dgm:pt>
    <dgm:pt modelId="{80C40E9E-B83B-4350-A110-AA381EA4DC56}" type="parTrans" cxnId="{42931B2B-8114-4C13-A518-C66346BB313D}">
      <dgm:prSet/>
      <dgm:spPr/>
      <dgm:t>
        <a:bodyPr/>
        <a:lstStyle/>
        <a:p>
          <a:endParaRPr lang="en-US" sz="2400"/>
        </a:p>
      </dgm:t>
    </dgm:pt>
    <dgm:pt modelId="{C3D925E1-63D7-4B95-B048-750EB5BC46E2}" type="sibTrans" cxnId="{42931B2B-8114-4C13-A518-C66346BB313D}">
      <dgm:prSet/>
      <dgm:spPr/>
      <dgm:t>
        <a:bodyPr/>
        <a:lstStyle/>
        <a:p>
          <a:endParaRPr lang="en-US" sz="2400"/>
        </a:p>
      </dgm:t>
    </dgm:pt>
    <dgm:pt modelId="{65E7902D-7CAF-44CC-AE70-FDD541D1A02D}">
      <dgm:prSet custT="1"/>
      <dgm:spPr/>
      <dgm:t>
        <a:bodyPr/>
        <a:lstStyle/>
        <a:p>
          <a:r>
            <a:rPr lang="en-US" sz="2400" dirty="0"/>
            <a:t>Natural gas utilities</a:t>
          </a:r>
        </a:p>
      </dgm:t>
    </dgm:pt>
    <dgm:pt modelId="{F2176048-1F2E-46E0-AFE6-9F5A28E0C46C}" type="parTrans" cxnId="{C2C8323A-1C2D-40AC-B3BB-522B721F8797}">
      <dgm:prSet/>
      <dgm:spPr/>
      <dgm:t>
        <a:bodyPr/>
        <a:lstStyle/>
        <a:p>
          <a:endParaRPr lang="en-US" sz="2400"/>
        </a:p>
      </dgm:t>
    </dgm:pt>
    <dgm:pt modelId="{80693381-0080-4696-9B40-ECAFA19A5754}" type="sibTrans" cxnId="{C2C8323A-1C2D-40AC-B3BB-522B721F8797}">
      <dgm:prSet/>
      <dgm:spPr/>
      <dgm:t>
        <a:bodyPr/>
        <a:lstStyle/>
        <a:p>
          <a:endParaRPr lang="en-US" sz="2400"/>
        </a:p>
      </dgm:t>
    </dgm:pt>
    <dgm:pt modelId="{BE76D18F-BDE5-4202-8537-D3485EBB17C6}">
      <dgm:prSet custT="1"/>
      <dgm:spPr/>
      <dgm:t>
        <a:bodyPr/>
        <a:lstStyle/>
        <a:p>
          <a:r>
            <a:rPr lang="en-US" sz="2400" dirty="0"/>
            <a:t>Telecommunications</a:t>
          </a:r>
        </a:p>
      </dgm:t>
    </dgm:pt>
    <dgm:pt modelId="{BD8158A2-C8FE-4D4D-9C31-DCB7BF2ED76C}" type="parTrans" cxnId="{572C29DD-0D93-47C2-8AFF-A70738C0FE55}">
      <dgm:prSet/>
      <dgm:spPr/>
      <dgm:t>
        <a:bodyPr/>
        <a:lstStyle/>
        <a:p>
          <a:endParaRPr lang="en-US" sz="2400"/>
        </a:p>
      </dgm:t>
    </dgm:pt>
    <dgm:pt modelId="{69840B92-9E27-4904-BF3F-9B719A84FBCF}" type="sibTrans" cxnId="{572C29DD-0D93-47C2-8AFF-A70738C0FE55}">
      <dgm:prSet/>
      <dgm:spPr/>
      <dgm:t>
        <a:bodyPr/>
        <a:lstStyle/>
        <a:p>
          <a:endParaRPr lang="en-US" sz="2400"/>
        </a:p>
      </dgm:t>
    </dgm:pt>
    <dgm:pt modelId="{2BFB87C7-99C2-46CC-8C95-B489CBB9D138}">
      <dgm:prSet custT="1"/>
      <dgm:spPr/>
      <dgm:t>
        <a:bodyPr/>
        <a:lstStyle/>
        <a:p>
          <a:r>
            <a:rPr lang="en-US" sz="2400" dirty="0"/>
            <a:t>Water utilities</a:t>
          </a:r>
        </a:p>
      </dgm:t>
    </dgm:pt>
    <dgm:pt modelId="{C4C2113F-61EA-4963-BF22-BE6EDCC05100}" type="parTrans" cxnId="{3039586A-0B7A-46F6-974D-AB57EDB21561}">
      <dgm:prSet/>
      <dgm:spPr/>
      <dgm:t>
        <a:bodyPr/>
        <a:lstStyle/>
        <a:p>
          <a:endParaRPr lang="en-US" sz="2400"/>
        </a:p>
      </dgm:t>
    </dgm:pt>
    <dgm:pt modelId="{70AF34D2-55FB-4B59-AD15-5B1E70000F08}" type="sibTrans" cxnId="{3039586A-0B7A-46F6-974D-AB57EDB21561}">
      <dgm:prSet/>
      <dgm:spPr/>
      <dgm:t>
        <a:bodyPr/>
        <a:lstStyle/>
        <a:p>
          <a:endParaRPr lang="en-US" sz="2400"/>
        </a:p>
      </dgm:t>
    </dgm:pt>
    <dgm:pt modelId="{36A86DB3-648E-493A-AB0F-348A7D9CD1EF}">
      <dgm:prSet custT="1"/>
      <dgm:spPr/>
      <dgm:t>
        <a:bodyPr/>
        <a:lstStyle/>
        <a:p>
          <a:r>
            <a:rPr lang="en-US" sz="2400" dirty="0"/>
            <a:t>Railroad</a:t>
          </a:r>
        </a:p>
      </dgm:t>
    </dgm:pt>
    <dgm:pt modelId="{772BA05C-964E-431A-82B4-1D2C76FFCB92}" type="parTrans" cxnId="{6E91D0DF-EAB8-4F6B-A853-7E3F6825D088}">
      <dgm:prSet/>
      <dgm:spPr/>
      <dgm:t>
        <a:bodyPr/>
        <a:lstStyle/>
        <a:p>
          <a:endParaRPr lang="en-US" sz="2400"/>
        </a:p>
      </dgm:t>
    </dgm:pt>
    <dgm:pt modelId="{5B8D1607-C071-47C3-BEA4-5A0FEA48CD1B}" type="sibTrans" cxnId="{6E91D0DF-EAB8-4F6B-A853-7E3F6825D088}">
      <dgm:prSet/>
      <dgm:spPr/>
      <dgm:t>
        <a:bodyPr/>
        <a:lstStyle/>
        <a:p>
          <a:endParaRPr lang="en-US" sz="2400"/>
        </a:p>
      </dgm:t>
    </dgm:pt>
    <dgm:pt modelId="{62A690E6-5223-4229-8C9A-C7BA35D67B2E}">
      <dgm:prSet custT="1"/>
      <dgm:spPr/>
      <dgm:t>
        <a:bodyPr/>
        <a:lstStyle/>
        <a:p>
          <a:r>
            <a:rPr lang="en-US" sz="2400" dirty="0"/>
            <a:t>Rail transit</a:t>
          </a:r>
        </a:p>
      </dgm:t>
    </dgm:pt>
    <dgm:pt modelId="{C4663D6C-757D-43EC-995B-5CA0637F06DC}" type="parTrans" cxnId="{B465EF3E-0589-443B-ADFB-D979367A9563}">
      <dgm:prSet/>
      <dgm:spPr/>
      <dgm:t>
        <a:bodyPr/>
        <a:lstStyle/>
        <a:p>
          <a:endParaRPr lang="en-US" sz="2400"/>
        </a:p>
      </dgm:t>
    </dgm:pt>
    <dgm:pt modelId="{F6D475F1-1959-4B83-9BDC-84C451247342}" type="sibTrans" cxnId="{B465EF3E-0589-443B-ADFB-D979367A9563}">
      <dgm:prSet/>
      <dgm:spPr/>
      <dgm:t>
        <a:bodyPr/>
        <a:lstStyle/>
        <a:p>
          <a:endParaRPr lang="en-US" sz="2400"/>
        </a:p>
      </dgm:t>
    </dgm:pt>
    <dgm:pt modelId="{A1B520FF-00D1-45B5-AEAA-63FC6DDEC4CC}">
      <dgm:prSet custT="1"/>
      <dgm:spPr/>
      <dgm:t>
        <a:bodyPr/>
        <a:lstStyle/>
        <a:p>
          <a:r>
            <a:rPr lang="en-US" sz="2400" dirty="0"/>
            <a:t>Passenger transportation companies</a:t>
          </a:r>
        </a:p>
      </dgm:t>
    </dgm:pt>
    <dgm:pt modelId="{8162A4AC-6CDE-4514-A702-DA4E64F06416}" type="parTrans" cxnId="{BEEFDD0E-0951-4925-85FB-BB3E8341B157}">
      <dgm:prSet/>
      <dgm:spPr/>
      <dgm:t>
        <a:bodyPr/>
        <a:lstStyle/>
        <a:p>
          <a:endParaRPr lang="en-US" sz="2400"/>
        </a:p>
      </dgm:t>
    </dgm:pt>
    <dgm:pt modelId="{445E64B9-73FB-4B4C-ABE5-7181688B2340}" type="sibTrans" cxnId="{BEEFDD0E-0951-4925-85FB-BB3E8341B157}">
      <dgm:prSet/>
      <dgm:spPr/>
      <dgm:t>
        <a:bodyPr/>
        <a:lstStyle/>
        <a:p>
          <a:endParaRPr lang="en-US" sz="2400"/>
        </a:p>
      </dgm:t>
    </dgm:pt>
    <dgm:pt modelId="{2B3DF94D-B1BD-445C-947C-62AAE127BBCD}" type="pres">
      <dgm:prSet presAssocID="{B561B476-E0B6-42BE-8996-9D882B98FA66}" presName="linear" presStyleCnt="0">
        <dgm:presLayoutVars>
          <dgm:animLvl val="lvl"/>
          <dgm:resizeHandles val="exact"/>
        </dgm:presLayoutVars>
      </dgm:prSet>
      <dgm:spPr/>
    </dgm:pt>
    <dgm:pt modelId="{C0CF3660-6E67-440D-8592-E79FCA17A20C}" type="pres">
      <dgm:prSet presAssocID="{42B028CC-BB57-4A87-96D5-8F86C91BD0A4}" presName="parentText" presStyleLbl="node1" presStyleIdx="0" presStyleCnt="1" custLinFactNeighborY="-33381">
        <dgm:presLayoutVars>
          <dgm:chMax val="0"/>
          <dgm:bulletEnabled val="1"/>
        </dgm:presLayoutVars>
      </dgm:prSet>
      <dgm:spPr/>
    </dgm:pt>
    <dgm:pt modelId="{C8EAC76F-4AEB-4B7A-9977-A8E1E1F4639A}" type="pres">
      <dgm:prSet presAssocID="{42B028CC-BB57-4A87-96D5-8F86C91BD0A4}" presName="childText" presStyleLbl="revTx" presStyleIdx="0" presStyleCnt="1">
        <dgm:presLayoutVars>
          <dgm:bulletEnabled val="1"/>
        </dgm:presLayoutVars>
      </dgm:prSet>
      <dgm:spPr/>
    </dgm:pt>
  </dgm:ptLst>
  <dgm:cxnLst>
    <dgm:cxn modelId="{BEEFDD0E-0951-4925-85FB-BB3E8341B157}" srcId="{42B028CC-BB57-4A87-96D5-8F86C91BD0A4}" destId="{A1B520FF-00D1-45B5-AEAA-63FC6DDEC4CC}" srcOrd="6" destOrd="0" parTransId="{8162A4AC-6CDE-4514-A702-DA4E64F06416}" sibTransId="{445E64B9-73FB-4B4C-ABE5-7181688B2340}"/>
    <dgm:cxn modelId="{1FCA3918-B9D7-41F8-9B25-B09C3BC68C62}" type="presOf" srcId="{2BFB87C7-99C2-46CC-8C95-B489CBB9D138}" destId="{C8EAC76F-4AEB-4B7A-9977-A8E1E1F4639A}" srcOrd="0" destOrd="3" presId="urn:microsoft.com/office/officeart/2005/8/layout/vList2"/>
    <dgm:cxn modelId="{04FE6A28-2199-4B86-AAF0-68964ED00959}" type="presOf" srcId="{D949A58D-1206-4546-BE45-717020A4EBAA}" destId="{C8EAC76F-4AEB-4B7A-9977-A8E1E1F4639A}" srcOrd="0" destOrd="0" presId="urn:microsoft.com/office/officeart/2005/8/layout/vList2"/>
    <dgm:cxn modelId="{6AB5D529-87F6-4864-B853-7199AFD5D585}" type="presOf" srcId="{62A690E6-5223-4229-8C9A-C7BA35D67B2E}" destId="{C8EAC76F-4AEB-4B7A-9977-A8E1E1F4639A}" srcOrd="0" destOrd="5" presId="urn:microsoft.com/office/officeart/2005/8/layout/vList2"/>
    <dgm:cxn modelId="{42931B2B-8114-4C13-A518-C66346BB313D}" srcId="{42B028CC-BB57-4A87-96D5-8F86C91BD0A4}" destId="{D949A58D-1206-4546-BE45-717020A4EBAA}" srcOrd="0" destOrd="0" parTransId="{80C40E9E-B83B-4350-A110-AA381EA4DC56}" sibTransId="{C3D925E1-63D7-4B95-B048-750EB5BC46E2}"/>
    <dgm:cxn modelId="{09B13A2E-0227-45C7-9049-6E81F4145A6C}" srcId="{B561B476-E0B6-42BE-8996-9D882B98FA66}" destId="{42B028CC-BB57-4A87-96D5-8F86C91BD0A4}" srcOrd="0" destOrd="0" parTransId="{6AE11A66-EBA4-40FC-BE56-5C1B0639C3BA}" sibTransId="{791E3433-0117-45A1-93D6-1CAFD57DDD92}"/>
    <dgm:cxn modelId="{C2C8323A-1C2D-40AC-B3BB-522B721F8797}" srcId="{42B028CC-BB57-4A87-96D5-8F86C91BD0A4}" destId="{65E7902D-7CAF-44CC-AE70-FDD541D1A02D}" srcOrd="1" destOrd="0" parTransId="{F2176048-1F2E-46E0-AFE6-9F5A28E0C46C}" sibTransId="{80693381-0080-4696-9B40-ECAFA19A5754}"/>
    <dgm:cxn modelId="{B465EF3E-0589-443B-ADFB-D979367A9563}" srcId="{42B028CC-BB57-4A87-96D5-8F86C91BD0A4}" destId="{62A690E6-5223-4229-8C9A-C7BA35D67B2E}" srcOrd="5" destOrd="0" parTransId="{C4663D6C-757D-43EC-995B-5CA0637F06DC}" sibTransId="{F6D475F1-1959-4B83-9BDC-84C451247342}"/>
    <dgm:cxn modelId="{3280CD44-6E8D-4E7D-A1F4-04BD65221F50}" type="presOf" srcId="{B561B476-E0B6-42BE-8996-9D882B98FA66}" destId="{2B3DF94D-B1BD-445C-947C-62AAE127BBCD}" srcOrd="0" destOrd="0" presId="urn:microsoft.com/office/officeart/2005/8/layout/vList2"/>
    <dgm:cxn modelId="{3039586A-0B7A-46F6-974D-AB57EDB21561}" srcId="{42B028CC-BB57-4A87-96D5-8F86C91BD0A4}" destId="{2BFB87C7-99C2-46CC-8C95-B489CBB9D138}" srcOrd="3" destOrd="0" parTransId="{C4C2113F-61EA-4963-BF22-BE6EDCC05100}" sibTransId="{70AF34D2-55FB-4B59-AD15-5B1E70000F08}"/>
    <dgm:cxn modelId="{4F42F495-E433-432F-AF16-556EB80274D7}" type="presOf" srcId="{BE76D18F-BDE5-4202-8537-D3485EBB17C6}" destId="{C8EAC76F-4AEB-4B7A-9977-A8E1E1F4639A}" srcOrd="0" destOrd="2" presId="urn:microsoft.com/office/officeart/2005/8/layout/vList2"/>
    <dgm:cxn modelId="{514190A4-011F-4713-8896-145429CDCAB9}" type="presOf" srcId="{36A86DB3-648E-493A-AB0F-348A7D9CD1EF}" destId="{C8EAC76F-4AEB-4B7A-9977-A8E1E1F4639A}" srcOrd="0" destOrd="4" presId="urn:microsoft.com/office/officeart/2005/8/layout/vList2"/>
    <dgm:cxn modelId="{572C29DD-0D93-47C2-8AFF-A70738C0FE55}" srcId="{42B028CC-BB57-4A87-96D5-8F86C91BD0A4}" destId="{BE76D18F-BDE5-4202-8537-D3485EBB17C6}" srcOrd="2" destOrd="0" parTransId="{BD8158A2-C8FE-4D4D-9C31-DCB7BF2ED76C}" sibTransId="{69840B92-9E27-4904-BF3F-9B719A84FBCF}"/>
    <dgm:cxn modelId="{6E91D0DF-EAB8-4F6B-A853-7E3F6825D088}" srcId="{42B028CC-BB57-4A87-96D5-8F86C91BD0A4}" destId="{36A86DB3-648E-493A-AB0F-348A7D9CD1EF}" srcOrd="4" destOrd="0" parTransId="{772BA05C-964E-431A-82B4-1D2C76FFCB92}" sibTransId="{5B8D1607-C071-47C3-BEA4-5A0FEA48CD1B}"/>
    <dgm:cxn modelId="{FF7CEDE8-E8F1-430E-BC4A-25C85AA6BF0D}" type="presOf" srcId="{A1B520FF-00D1-45B5-AEAA-63FC6DDEC4CC}" destId="{C8EAC76F-4AEB-4B7A-9977-A8E1E1F4639A}" srcOrd="0" destOrd="6" presId="urn:microsoft.com/office/officeart/2005/8/layout/vList2"/>
    <dgm:cxn modelId="{F0BEEBE9-8ED7-4256-9035-8F4115909A0F}" type="presOf" srcId="{42B028CC-BB57-4A87-96D5-8F86C91BD0A4}" destId="{C0CF3660-6E67-440D-8592-E79FCA17A20C}" srcOrd="0" destOrd="0" presId="urn:microsoft.com/office/officeart/2005/8/layout/vList2"/>
    <dgm:cxn modelId="{5D83CAF3-C9C2-41EE-8685-47661C17E582}" type="presOf" srcId="{65E7902D-7CAF-44CC-AE70-FDD541D1A02D}" destId="{C8EAC76F-4AEB-4B7A-9977-A8E1E1F4639A}" srcOrd="0" destOrd="1" presId="urn:microsoft.com/office/officeart/2005/8/layout/vList2"/>
    <dgm:cxn modelId="{23399860-7368-44C3-B7CD-308A5E9988BB}" type="presParOf" srcId="{2B3DF94D-B1BD-445C-947C-62AAE127BBCD}" destId="{C0CF3660-6E67-440D-8592-E79FCA17A20C}" srcOrd="0" destOrd="0" presId="urn:microsoft.com/office/officeart/2005/8/layout/vList2"/>
    <dgm:cxn modelId="{C05519D3-3CB4-4A02-BE6F-5D8727D0F15B}" type="presParOf" srcId="{2B3DF94D-B1BD-445C-947C-62AAE127BBCD}" destId="{C8EAC76F-4AEB-4B7A-9977-A8E1E1F4639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D64589-ACF8-314A-A481-AEA152844802}"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F7F4BFAC-5AF2-A04B-A10B-E2C6F96885A8}">
      <dgm:prSet/>
      <dgm:spPr>
        <a:solidFill>
          <a:schemeClr val="accent1">
            <a:lumMod val="20000"/>
            <a:lumOff val="80000"/>
          </a:schemeClr>
        </a:solidFill>
      </dgm:spPr>
      <dgm:t>
        <a:bodyPr/>
        <a:lstStyle/>
        <a:p>
          <a:pPr rtl="0"/>
          <a:r>
            <a:rPr lang="en-US" b="1" dirty="0">
              <a:solidFill>
                <a:schemeClr val="tx1"/>
              </a:solidFill>
            </a:rPr>
            <a:t>Key tasks</a:t>
          </a:r>
        </a:p>
      </dgm:t>
    </dgm:pt>
    <dgm:pt modelId="{716F886A-B32F-F942-8096-41EE9D4BD4EC}" type="parTrans" cxnId="{7908D388-6958-E641-9E85-5568960FC80D}">
      <dgm:prSet/>
      <dgm:spPr/>
      <dgm:t>
        <a:bodyPr/>
        <a:lstStyle/>
        <a:p>
          <a:endParaRPr lang="en-US"/>
        </a:p>
      </dgm:t>
    </dgm:pt>
    <dgm:pt modelId="{29B666A3-4EEF-E14E-B49A-0CF4263D6990}" type="sibTrans" cxnId="{7908D388-6958-E641-9E85-5568960FC80D}">
      <dgm:prSet/>
      <dgm:spPr/>
      <dgm:t>
        <a:bodyPr/>
        <a:lstStyle/>
        <a:p>
          <a:endParaRPr lang="en-US"/>
        </a:p>
      </dgm:t>
    </dgm:pt>
    <dgm:pt modelId="{DEB74D10-6E00-924A-A88B-ACCF40FE1C49}">
      <dgm:prSet custT="1"/>
      <dgm:spPr>
        <a:solidFill>
          <a:schemeClr val="bg1">
            <a:alpha val="90000"/>
          </a:schemeClr>
        </a:solidFill>
        <a:ln>
          <a:solidFill>
            <a:schemeClr val="tx1">
              <a:alpha val="90000"/>
            </a:schemeClr>
          </a:solidFill>
        </a:ln>
      </dgm:spPr>
      <dgm:t>
        <a:bodyPr/>
        <a:lstStyle/>
        <a:p>
          <a:pPr rtl="0"/>
          <a:r>
            <a:rPr lang="en-US" sz="1800" dirty="0">
              <a:solidFill>
                <a:schemeClr val="tx1"/>
              </a:solidFill>
            </a:rPr>
            <a:t>Approve utility rates</a:t>
          </a:r>
        </a:p>
      </dgm:t>
    </dgm:pt>
    <dgm:pt modelId="{071C6477-36B7-5240-BB00-F442642AEA5B}" type="parTrans" cxnId="{A461F507-A99B-144A-AB7C-E8C93B311E61}">
      <dgm:prSet/>
      <dgm:spPr/>
      <dgm:t>
        <a:bodyPr/>
        <a:lstStyle/>
        <a:p>
          <a:endParaRPr lang="en-US"/>
        </a:p>
      </dgm:t>
    </dgm:pt>
    <dgm:pt modelId="{57675CBA-2958-3349-825A-6FD23A0B535B}" type="sibTrans" cxnId="{A461F507-A99B-144A-AB7C-E8C93B311E61}">
      <dgm:prSet/>
      <dgm:spPr/>
      <dgm:t>
        <a:bodyPr/>
        <a:lstStyle/>
        <a:p>
          <a:endParaRPr lang="en-US"/>
        </a:p>
      </dgm:t>
    </dgm:pt>
    <dgm:pt modelId="{00BB43B1-C3DF-2447-847C-F8FD9BE4F9E0}">
      <dgm:prSet custT="1"/>
      <dgm:spPr>
        <a:solidFill>
          <a:schemeClr val="bg1">
            <a:alpha val="90000"/>
          </a:schemeClr>
        </a:solidFill>
        <a:ln>
          <a:solidFill>
            <a:schemeClr val="tx1">
              <a:alpha val="90000"/>
            </a:schemeClr>
          </a:solidFill>
        </a:ln>
      </dgm:spPr>
      <dgm:t>
        <a:bodyPr/>
        <a:lstStyle/>
        <a:p>
          <a:pPr rtl="0"/>
          <a:r>
            <a:rPr lang="en-US" sz="1800" b="1" dirty="0">
              <a:solidFill>
                <a:schemeClr val="tx1"/>
              </a:solidFill>
            </a:rPr>
            <a:t>Oversee investor-owned electric and natural gas utilities</a:t>
          </a:r>
        </a:p>
      </dgm:t>
    </dgm:pt>
    <dgm:pt modelId="{278B438D-480F-7941-A857-56DA72151B91}" type="parTrans" cxnId="{F1A8361C-27D0-C34D-B1E0-6C11D1FBAD50}">
      <dgm:prSet/>
      <dgm:spPr/>
      <dgm:t>
        <a:bodyPr/>
        <a:lstStyle/>
        <a:p>
          <a:endParaRPr lang="en-US"/>
        </a:p>
      </dgm:t>
    </dgm:pt>
    <dgm:pt modelId="{132FC33D-9F9B-1744-A6EC-AB2A7A5779E2}" type="sibTrans" cxnId="{F1A8361C-27D0-C34D-B1E0-6C11D1FBAD50}">
      <dgm:prSet/>
      <dgm:spPr/>
      <dgm:t>
        <a:bodyPr/>
        <a:lstStyle/>
        <a:p>
          <a:endParaRPr lang="en-US"/>
        </a:p>
      </dgm:t>
    </dgm:pt>
    <dgm:pt modelId="{81BE74E8-A16E-6F4D-9377-D22469C3C660}">
      <dgm:prSet/>
      <dgm:spPr>
        <a:solidFill>
          <a:schemeClr val="accent1">
            <a:lumMod val="20000"/>
            <a:lumOff val="80000"/>
          </a:schemeClr>
        </a:solidFill>
      </dgm:spPr>
      <dgm:t>
        <a:bodyPr/>
        <a:lstStyle/>
        <a:p>
          <a:pPr rtl="0"/>
          <a:r>
            <a:rPr lang="en-US" b="1" dirty="0">
              <a:solidFill>
                <a:schemeClr val="tx1"/>
              </a:solidFill>
            </a:rPr>
            <a:t>Policy considerations</a:t>
          </a:r>
        </a:p>
      </dgm:t>
    </dgm:pt>
    <dgm:pt modelId="{DBBB278A-7A8C-874A-9835-B60082130473}" type="parTrans" cxnId="{EBD7CCA3-956A-A845-B7BB-2F3F5D1871D5}">
      <dgm:prSet/>
      <dgm:spPr/>
      <dgm:t>
        <a:bodyPr/>
        <a:lstStyle/>
        <a:p>
          <a:endParaRPr lang="en-US"/>
        </a:p>
      </dgm:t>
    </dgm:pt>
    <dgm:pt modelId="{D85F3877-C96B-764E-9737-062D889749ED}" type="sibTrans" cxnId="{EBD7CCA3-956A-A845-B7BB-2F3F5D1871D5}">
      <dgm:prSet/>
      <dgm:spPr/>
      <dgm:t>
        <a:bodyPr/>
        <a:lstStyle/>
        <a:p>
          <a:endParaRPr lang="en-US"/>
        </a:p>
      </dgm:t>
    </dgm:pt>
    <dgm:pt modelId="{D2676FC7-285F-A049-B8F6-D684E5E8C102}">
      <dgm:prSet custT="1"/>
      <dgm:spPr>
        <a:solidFill>
          <a:schemeClr val="bg1">
            <a:alpha val="90000"/>
          </a:schemeClr>
        </a:solidFill>
        <a:ln>
          <a:solidFill>
            <a:schemeClr val="tx1">
              <a:alpha val="90000"/>
            </a:schemeClr>
          </a:solidFill>
        </a:ln>
      </dgm:spPr>
      <dgm:t>
        <a:bodyPr/>
        <a:lstStyle/>
        <a:p>
          <a:pPr rtl="0"/>
          <a:r>
            <a:rPr lang="en-US" sz="1800" dirty="0">
              <a:solidFill>
                <a:schemeClr val="tx1"/>
              </a:solidFill>
            </a:rPr>
            <a:t>Implement legislation</a:t>
          </a:r>
        </a:p>
      </dgm:t>
    </dgm:pt>
    <dgm:pt modelId="{CE0798F5-73BB-6943-B106-7BFA22EF4E4F}" type="parTrans" cxnId="{1073B290-D260-A541-A419-6FDBB59F89E7}">
      <dgm:prSet/>
      <dgm:spPr/>
      <dgm:t>
        <a:bodyPr/>
        <a:lstStyle/>
        <a:p>
          <a:endParaRPr lang="en-US"/>
        </a:p>
      </dgm:t>
    </dgm:pt>
    <dgm:pt modelId="{BB6C30BF-A5C8-4C42-BAAE-B385430E931A}" type="sibTrans" cxnId="{1073B290-D260-A541-A419-6FDBB59F89E7}">
      <dgm:prSet/>
      <dgm:spPr/>
      <dgm:t>
        <a:bodyPr/>
        <a:lstStyle/>
        <a:p>
          <a:endParaRPr lang="en-US"/>
        </a:p>
      </dgm:t>
    </dgm:pt>
    <dgm:pt modelId="{3A2A8344-8BCA-6C4E-9765-10ECDE499AC7}">
      <dgm:prSet/>
      <dgm:spPr>
        <a:solidFill>
          <a:schemeClr val="bg1">
            <a:alpha val="90000"/>
          </a:schemeClr>
        </a:solidFill>
        <a:ln>
          <a:solidFill>
            <a:schemeClr val="tx1">
              <a:alpha val="90000"/>
            </a:schemeClr>
          </a:solidFill>
        </a:ln>
      </dgm:spPr>
      <dgm:t>
        <a:bodyPr/>
        <a:lstStyle/>
        <a:p>
          <a:pPr rtl="0"/>
          <a:r>
            <a:rPr lang="en-US" b="1" dirty="0">
              <a:solidFill>
                <a:schemeClr val="tx1"/>
              </a:solidFill>
            </a:rPr>
            <a:t>Help achieve state GHG and clean energy goals</a:t>
          </a:r>
        </a:p>
      </dgm:t>
    </dgm:pt>
    <dgm:pt modelId="{2F115855-6856-8F47-8847-A65E6C75B3A3}" type="parTrans" cxnId="{1E288EB0-FDAD-1A4E-89E0-1DBEA7D5F60F}">
      <dgm:prSet/>
      <dgm:spPr/>
      <dgm:t>
        <a:bodyPr/>
        <a:lstStyle/>
        <a:p>
          <a:endParaRPr lang="en-US"/>
        </a:p>
      </dgm:t>
    </dgm:pt>
    <dgm:pt modelId="{01916AE3-E367-8C45-B8E1-C97E5476723C}" type="sibTrans" cxnId="{1E288EB0-FDAD-1A4E-89E0-1DBEA7D5F60F}">
      <dgm:prSet/>
      <dgm:spPr/>
      <dgm:t>
        <a:bodyPr/>
        <a:lstStyle/>
        <a:p>
          <a:endParaRPr lang="en-US"/>
        </a:p>
      </dgm:t>
    </dgm:pt>
    <dgm:pt modelId="{9EB8A2C7-B5D0-B14C-8BF5-0D8FF0993B86}">
      <dgm:prSet/>
      <dgm:spPr>
        <a:solidFill>
          <a:schemeClr val="bg1">
            <a:alpha val="90000"/>
          </a:schemeClr>
        </a:solidFill>
        <a:ln>
          <a:solidFill>
            <a:schemeClr val="tx1">
              <a:alpha val="90000"/>
            </a:schemeClr>
          </a:solidFill>
        </a:ln>
      </dgm:spPr>
      <dgm:t>
        <a:bodyPr/>
        <a:lstStyle/>
        <a:p>
          <a:pPr rtl="0"/>
          <a:r>
            <a:rPr lang="en-US" dirty="0">
              <a:solidFill>
                <a:schemeClr val="tx1"/>
              </a:solidFill>
            </a:rPr>
            <a:t>Support system safety &amp; reliability</a:t>
          </a:r>
        </a:p>
      </dgm:t>
    </dgm:pt>
    <dgm:pt modelId="{67FCA285-FC7C-EC48-AE8E-8C2D493A5DB2}" type="parTrans" cxnId="{77B3BC3D-4EC3-0749-8659-16A8CA667B00}">
      <dgm:prSet/>
      <dgm:spPr/>
      <dgm:t>
        <a:bodyPr/>
        <a:lstStyle/>
        <a:p>
          <a:endParaRPr lang="en-US"/>
        </a:p>
      </dgm:t>
    </dgm:pt>
    <dgm:pt modelId="{3299E56A-748A-1844-B251-BEFAEA477645}" type="sibTrans" cxnId="{77B3BC3D-4EC3-0749-8659-16A8CA667B00}">
      <dgm:prSet/>
      <dgm:spPr/>
      <dgm:t>
        <a:bodyPr/>
        <a:lstStyle/>
        <a:p>
          <a:endParaRPr lang="en-US"/>
        </a:p>
      </dgm:t>
    </dgm:pt>
    <dgm:pt modelId="{3956508A-DD16-C945-9548-4E3D864CAC37}">
      <dgm:prSet/>
      <dgm:spPr>
        <a:solidFill>
          <a:schemeClr val="bg1">
            <a:alpha val="90000"/>
          </a:schemeClr>
        </a:solidFill>
        <a:ln>
          <a:solidFill>
            <a:schemeClr val="tx1">
              <a:alpha val="90000"/>
            </a:schemeClr>
          </a:solidFill>
        </a:ln>
      </dgm:spPr>
      <dgm:t>
        <a:bodyPr/>
        <a:lstStyle/>
        <a:p>
          <a:pPr rtl="0"/>
          <a:r>
            <a:rPr lang="en-US" dirty="0">
              <a:solidFill>
                <a:schemeClr val="tx1"/>
              </a:solidFill>
            </a:rPr>
            <a:t>Support customer choice &amp; distributed gen</a:t>
          </a:r>
        </a:p>
      </dgm:t>
    </dgm:pt>
    <dgm:pt modelId="{050E1A5D-5D93-2E49-BDFE-81A4B381EB8F}" type="parTrans" cxnId="{AD9AEF73-B0E0-4C41-B521-6091F430D5D9}">
      <dgm:prSet/>
      <dgm:spPr/>
      <dgm:t>
        <a:bodyPr/>
        <a:lstStyle/>
        <a:p>
          <a:endParaRPr lang="en-US"/>
        </a:p>
      </dgm:t>
    </dgm:pt>
    <dgm:pt modelId="{2F97DB65-BE6B-D742-B17A-EBD1C45D80B8}" type="sibTrans" cxnId="{AD9AEF73-B0E0-4C41-B521-6091F430D5D9}">
      <dgm:prSet/>
      <dgm:spPr/>
      <dgm:t>
        <a:bodyPr/>
        <a:lstStyle/>
        <a:p>
          <a:endParaRPr lang="en-US"/>
        </a:p>
      </dgm:t>
    </dgm:pt>
    <dgm:pt modelId="{7F9B4B0E-42BB-F741-86F7-8C975299184F}">
      <dgm:prSet custT="1"/>
      <dgm:spPr>
        <a:solidFill>
          <a:schemeClr val="bg1">
            <a:alpha val="90000"/>
          </a:schemeClr>
        </a:solidFill>
        <a:ln>
          <a:solidFill>
            <a:schemeClr val="tx1">
              <a:alpha val="90000"/>
            </a:schemeClr>
          </a:solidFill>
        </a:ln>
      </dgm:spPr>
      <dgm:t>
        <a:bodyPr/>
        <a:lstStyle/>
        <a:p>
          <a:pPr rtl="0"/>
          <a:r>
            <a:rPr lang="en-US" sz="1800" dirty="0">
              <a:solidFill>
                <a:schemeClr val="tx1"/>
              </a:solidFill>
            </a:rPr>
            <a:t>Respond to public inquiries</a:t>
          </a:r>
        </a:p>
      </dgm:t>
    </dgm:pt>
    <dgm:pt modelId="{D35E3A43-24D2-0144-B825-2BE204A90BCA}" type="parTrans" cxnId="{FF001B99-C9AA-6245-8193-101F249EBD7F}">
      <dgm:prSet/>
      <dgm:spPr/>
      <dgm:t>
        <a:bodyPr/>
        <a:lstStyle/>
        <a:p>
          <a:endParaRPr lang="en-US"/>
        </a:p>
      </dgm:t>
    </dgm:pt>
    <dgm:pt modelId="{A608CA50-AEC6-FD41-8389-39EE7435C23B}" type="sibTrans" cxnId="{FF001B99-C9AA-6245-8193-101F249EBD7F}">
      <dgm:prSet/>
      <dgm:spPr/>
      <dgm:t>
        <a:bodyPr/>
        <a:lstStyle/>
        <a:p>
          <a:endParaRPr lang="en-US"/>
        </a:p>
      </dgm:t>
    </dgm:pt>
    <dgm:pt modelId="{B9B837F5-4F55-684B-88FE-A4E9A719E80E}">
      <dgm:prSet custT="1"/>
      <dgm:spPr>
        <a:solidFill>
          <a:schemeClr val="bg1">
            <a:alpha val="90000"/>
          </a:schemeClr>
        </a:solidFill>
        <a:ln>
          <a:solidFill>
            <a:schemeClr val="tx1">
              <a:alpha val="90000"/>
            </a:schemeClr>
          </a:solidFill>
        </a:ln>
      </dgm:spPr>
      <dgm:t>
        <a:bodyPr/>
        <a:lstStyle/>
        <a:p>
          <a:pPr rtl="0"/>
          <a:r>
            <a:rPr lang="en-US" sz="1800" dirty="0">
              <a:solidFill>
                <a:schemeClr val="tx1"/>
              </a:solidFill>
            </a:rPr>
            <a:t>Support CPUC decision-making by drafting resolutions (regulations) and providing technical support for the Commission</a:t>
          </a:r>
        </a:p>
      </dgm:t>
    </dgm:pt>
    <dgm:pt modelId="{F16140C5-6058-8B4A-8D6B-9812F4C4540B}" type="parTrans" cxnId="{29F7BCDC-CABF-024A-AB55-286FFC192CF2}">
      <dgm:prSet/>
      <dgm:spPr/>
      <dgm:t>
        <a:bodyPr/>
        <a:lstStyle/>
        <a:p>
          <a:endParaRPr lang="en-US"/>
        </a:p>
      </dgm:t>
    </dgm:pt>
    <dgm:pt modelId="{DE1ED034-12EB-8748-A176-1E238E712B16}" type="sibTrans" cxnId="{29F7BCDC-CABF-024A-AB55-286FFC192CF2}">
      <dgm:prSet/>
      <dgm:spPr/>
      <dgm:t>
        <a:bodyPr/>
        <a:lstStyle/>
        <a:p>
          <a:endParaRPr lang="en-US"/>
        </a:p>
      </dgm:t>
    </dgm:pt>
    <dgm:pt modelId="{F1859065-5B93-482F-AD00-C8C0CBA31A42}">
      <dgm:prSet/>
      <dgm:spPr>
        <a:solidFill>
          <a:schemeClr val="bg1">
            <a:alpha val="90000"/>
          </a:schemeClr>
        </a:solidFill>
        <a:ln>
          <a:solidFill>
            <a:schemeClr val="tx1">
              <a:alpha val="90000"/>
            </a:schemeClr>
          </a:solidFill>
        </a:ln>
      </dgm:spPr>
      <dgm:t>
        <a:bodyPr/>
        <a:lstStyle/>
        <a:p>
          <a:r>
            <a:rPr lang="en-US" b="1" dirty="0">
              <a:solidFill>
                <a:schemeClr val="tx1"/>
              </a:solidFill>
            </a:rPr>
            <a:t>Serve low-income and disadvantaged communities</a:t>
          </a:r>
        </a:p>
      </dgm:t>
    </dgm:pt>
    <dgm:pt modelId="{8874E850-DDB8-4BF2-87A8-2C5BF1B44CF7}" type="parTrans" cxnId="{1B4FD4AF-3F2D-49FF-BCFB-55CA9AD494E0}">
      <dgm:prSet/>
      <dgm:spPr/>
      <dgm:t>
        <a:bodyPr/>
        <a:lstStyle/>
        <a:p>
          <a:endParaRPr lang="en-US"/>
        </a:p>
      </dgm:t>
    </dgm:pt>
    <dgm:pt modelId="{B7E79553-C890-4610-84D0-476C33BD9405}" type="sibTrans" cxnId="{1B4FD4AF-3F2D-49FF-BCFB-55CA9AD494E0}">
      <dgm:prSet/>
      <dgm:spPr/>
      <dgm:t>
        <a:bodyPr/>
        <a:lstStyle/>
        <a:p>
          <a:endParaRPr lang="en-US"/>
        </a:p>
      </dgm:t>
    </dgm:pt>
    <dgm:pt modelId="{F9F5516F-EA95-434F-A36A-B8F916AC4CE3}">
      <dgm:prSet custT="1"/>
      <dgm:spPr>
        <a:solidFill>
          <a:schemeClr val="bg1">
            <a:alpha val="90000"/>
          </a:schemeClr>
        </a:solidFill>
        <a:ln>
          <a:solidFill>
            <a:schemeClr val="tx1">
              <a:alpha val="90000"/>
            </a:schemeClr>
          </a:solidFill>
        </a:ln>
      </dgm:spPr>
      <dgm:t>
        <a:bodyPr/>
        <a:lstStyle/>
        <a:p>
          <a:pPr rtl="0"/>
          <a:r>
            <a:rPr lang="en-US" sz="1800" dirty="0">
              <a:solidFill>
                <a:schemeClr val="tx1"/>
              </a:solidFill>
            </a:rPr>
            <a:t>Load Serving Entities (LSEs) &amp; Community Choice Aggregators (CCAs) regulatory/support services</a:t>
          </a:r>
        </a:p>
      </dgm:t>
    </dgm:pt>
    <dgm:pt modelId="{C677BF5E-27B6-4601-96BD-364662A8C953}" type="parTrans" cxnId="{082B2D27-63B0-41CB-AF1E-EA86EEDD2170}">
      <dgm:prSet/>
      <dgm:spPr/>
      <dgm:t>
        <a:bodyPr/>
        <a:lstStyle/>
        <a:p>
          <a:endParaRPr lang="en-US"/>
        </a:p>
      </dgm:t>
    </dgm:pt>
    <dgm:pt modelId="{8216D30E-76EA-4C7D-AB50-FBBBB81CCB83}" type="sibTrans" cxnId="{082B2D27-63B0-41CB-AF1E-EA86EEDD2170}">
      <dgm:prSet/>
      <dgm:spPr/>
      <dgm:t>
        <a:bodyPr/>
        <a:lstStyle/>
        <a:p>
          <a:endParaRPr lang="en-US"/>
        </a:p>
      </dgm:t>
    </dgm:pt>
    <dgm:pt modelId="{39431388-24DD-4630-BBCC-536F9FBB423B}">
      <dgm:prSet/>
      <dgm:spPr>
        <a:solidFill>
          <a:schemeClr val="bg1">
            <a:alpha val="90000"/>
          </a:schemeClr>
        </a:solidFill>
        <a:ln>
          <a:solidFill>
            <a:schemeClr val="tx1">
              <a:alpha val="90000"/>
            </a:schemeClr>
          </a:solidFill>
        </a:ln>
      </dgm:spPr>
      <dgm:t>
        <a:bodyPr/>
        <a:lstStyle/>
        <a:p>
          <a:pPr rtl="0"/>
          <a:endParaRPr lang="en-US" sz="1900" dirty="0">
            <a:solidFill>
              <a:schemeClr val="tx1"/>
            </a:solidFill>
          </a:endParaRPr>
        </a:p>
      </dgm:t>
    </dgm:pt>
    <dgm:pt modelId="{0B57AFC4-E69C-451B-9B13-C3C026F583D1}" type="parTrans" cxnId="{DC8C81F3-FC84-449E-8274-4EC082D88974}">
      <dgm:prSet/>
      <dgm:spPr/>
      <dgm:t>
        <a:bodyPr/>
        <a:lstStyle/>
        <a:p>
          <a:endParaRPr lang="en-US"/>
        </a:p>
      </dgm:t>
    </dgm:pt>
    <dgm:pt modelId="{0432E335-4242-4F46-B3F5-F1416E1E1F5B}" type="sibTrans" cxnId="{DC8C81F3-FC84-449E-8274-4EC082D88974}">
      <dgm:prSet/>
      <dgm:spPr/>
      <dgm:t>
        <a:bodyPr/>
        <a:lstStyle/>
        <a:p>
          <a:endParaRPr lang="en-US"/>
        </a:p>
      </dgm:t>
    </dgm:pt>
    <dgm:pt modelId="{0D4328CC-A2BF-E446-9170-C9434C19F1B2}" type="pres">
      <dgm:prSet presAssocID="{52D64589-ACF8-314A-A481-AEA152844802}" presName="Name0" presStyleCnt="0">
        <dgm:presLayoutVars>
          <dgm:dir/>
          <dgm:animLvl val="lvl"/>
          <dgm:resizeHandles val="exact"/>
        </dgm:presLayoutVars>
      </dgm:prSet>
      <dgm:spPr/>
    </dgm:pt>
    <dgm:pt modelId="{B3BFE70E-9BAD-2544-BE83-49BD66D6B3D3}" type="pres">
      <dgm:prSet presAssocID="{F7F4BFAC-5AF2-A04B-A10B-E2C6F96885A8}" presName="composite" presStyleCnt="0"/>
      <dgm:spPr/>
    </dgm:pt>
    <dgm:pt modelId="{970D7937-C637-7E42-A595-B2C483A41C87}" type="pres">
      <dgm:prSet presAssocID="{F7F4BFAC-5AF2-A04B-A10B-E2C6F96885A8}" presName="parTx" presStyleLbl="alignNode1" presStyleIdx="0" presStyleCnt="2" custScaleX="129583" custLinFactNeighborX="-829" custLinFactNeighborY="78">
        <dgm:presLayoutVars>
          <dgm:chMax val="0"/>
          <dgm:chPref val="0"/>
          <dgm:bulletEnabled val="1"/>
        </dgm:presLayoutVars>
      </dgm:prSet>
      <dgm:spPr/>
    </dgm:pt>
    <dgm:pt modelId="{D70D79F1-41B4-894A-8B89-CC4DA1F07271}" type="pres">
      <dgm:prSet presAssocID="{F7F4BFAC-5AF2-A04B-A10B-E2C6F96885A8}" presName="desTx" presStyleLbl="alignAccFollowNode1" presStyleIdx="0" presStyleCnt="2" custScaleX="128517">
        <dgm:presLayoutVars>
          <dgm:bulletEnabled val="1"/>
        </dgm:presLayoutVars>
      </dgm:prSet>
      <dgm:spPr/>
    </dgm:pt>
    <dgm:pt modelId="{112B2DAF-A3E1-F34B-AD29-C073A3E43442}" type="pres">
      <dgm:prSet presAssocID="{29B666A3-4EEF-E14E-B49A-0CF4263D6990}" presName="space" presStyleCnt="0"/>
      <dgm:spPr/>
    </dgm:pt>
    <dgm:pt modelId="{CECBFFFE-AADC-FE49-87C1-12A26108CB24}" type="pres">
      <dgm:prSet presAssocID="{81BE74E8-A16E-6F4D-9377-D22469C3C660}" presName="composite" presStyleCnt="0"/>
      <dgm:spPr/>
    </dgm:pt>
    <dgm:pt modelId="{7FB56C51-5842-8B42-9B23-BB545E3BDD0F}" type="pres">
      <dgm:prSet presAssocID="{81BE74E8-A16E-6F4D-9377-D22469C3C660}" presName="parTx" presStyleLbl="alignNode1" presStyleIdx="1" presStyleCnt="2" custLinFactNeighborX="-8834">
        <dgm:presLayoutVars>
          <dgm:chMax val="0"/>
          <dgm:chPref val="0"/>
          <dgm:bulletEnabled val="1"/>
        </dgm:presLayoutVars>
      </dgm:prSet>
      <dgm:spPr/>
    </dgm:pt>
    <dgm:pt modelId="{C7D35E66-5656-C743-AB92-2359447890C3}" type="pres">
      <dgm:prSet presAssocID="{81BE74E8-A16E-6F4D-9377-D22469C3C660}" presName="desTx" presStyleLbl="alignAccFollowNode1" presStyleIdx="1" presStyleCnt="2" custLinFactNeighborX="-8834">
        <dgm:presLayoutVars>
          <dgm:bulletEnabled val="1"/>
        </dgm:presLayoutVars>
      </dgm:prSet>
      <dgm:spPr/>
    </dgm:pt>
  </dgm:ptLst>
  <dgm:cxnLst>
    <dgm:cxn modelId="{A461F507-A99B-144A-AB7C-E8C93B311E61}" srcId="{F7F4BFAC-5AF2-A04B-A10B-E2C6F96885A8}" destId="{DEB74D10-6E00-924A-A88B-ACCF40FE1C49}" srcOrd="1" destOrd="0" parTransId="{071C6477-36B7-5240-BB00-F442642AEA5B}" sibTransId="{57675CBA-2958-3349-825A-6FD23A0B535B}"/>
    <dgm:cxn modelId="{6D22860A-6DE4-3248-AE32-DD72437E1003}" type="presOf" srcId="{B9B837F5-4F55-684B-88FE-A4E9A719E80E}" destId="{D70D79F1-41B4-894A-8B89-CC4DA1F07271}" srcOrd="0" destOrd="4" presId="urn:microsoft.com/office/officeart/2005/8/layout/hList1"/>
    <dgm:cxn modelId="{8D7D580C-FA19-804A-B739-E88BEABAEF49}" type="presOf" srcId="{DEB74D10-6E00-924A-A88B-ACCF40FE1C49}" destId="{D70D79F1-41B4-894A-8B89-CC4DA1F07271}" srcOrd="0" destOrd="1" presId="urn:microsoft.com/office/officeart/2005/8/layout/hList1"/>
    <dgm:cxn modelId="{F1A8361C-27D0-C34D-B1E0-6C11D1FBAD50}" srcId="{F7F4BFAC-5AF2-A04B-A10B-E2C6F96885A8}" destId="{00BB43B1-C3DF-2447-847C-F8FD9BE4F9E0}" srcOrd="0" destOrd="0" parTransId="{278B438D-480F-7941-A857-56DA72151B91}" sibTransId="{132FC33D-9F9B-1744-A6EC-AB2A7A5779E2}"/>
    <dgm:cxn modelId="{D26DF323-269A-D04D-AE4B-16FAED23470A}" type="presOf" srcId="{7F9B4B0E-42BB-F741-86F7-8C975299184F}" destId="{D70D79F1-41B4-894A-8B89-CC4DA1F07271}" srcOrd="0" destOrd="3" presId="urn:microsoft.com/office/officeart/2005/8/layout/hList1"/>
    <dgm:cxn modelId="{ACDFFA26-0985-47D3-B37A-64BF7EEDF683}" type="presOf" srcId="{F9F5516F-EA95-434F-A36A-B8F916AC4CE3}" destId="{D70D79F1-41B4-894A-8B89-CC4DA1F07271}" srcOrd="0" destOrd="5" presId="urn:microsoft.com/office/officeart/2005/8/layout/hList1"/>
    <dgm:cxn modelId="{082B2D27-63B0-41CB-AF1E-EA86EEDD2170}" srcId="{F7F4BFAC-5AF2-A04B-A10B-E2C6F96885A8}" destId="{F9F5516F-EA95-434F-A36A-B8F916AC4CE3}" srcOrd="5" destOrd="0" parTransId="{C677BF5E-27B6-4601-96BD-364662A8C953}" sibTransId="{8216D30E-76EA-4C7D-AB50-FBBBB81CCB83}"/>
    <dgm:cxn modelId="{77B3BC3D-4EC3-0749-8659-16A8CA667B00}" srcId="{81BE74E8-A16E-6F4D-9377-D22469C3C660}" destId="{9EB8A2C7-B5D0-B14C-8BF5-0D8FF0993B86}" srcOrd="1" destOrd="0" parTransId="{67FCA285-FC7C-EC48-AE8E-8C2D493A5DB2}" sibTransId="{3299E56A-748A-1844-B251-BEFAEA477645}"/>
    <dgm:cxn modelId="{AF3EF841-00DF-C244-BA8F-56C2DFED7631}" type="presOf" srcId="{52D64589-ACF8-314A-A481-AEA152844802}" destId="{0D4328CC-A2BF-E446-9170-C9434C19F1B2}" srcOrd="0" destOrd="0" presId="urn:microsoft.com/office/officeart/2005/8/layout/hList1"/>
    <dgm:cxn modelId="{2E77F163-F099-8945-88B5-4E0342D8BCF1}" type="presOf" srcId="{D2676FC7-285F-A049-B8F6-D684E5E8C102}" destId="{D70D79F1-41B4-894A-8B89-CC4DA1F07271}" srcOrd="0" destOrd="2" presId="urn:microsoft.com/office/officeart/2005/8/layout/hList1"/>
    <dgm:cxn modelId="{E1EB1364-B707-6949-8195-182A4B16CE1F}" type="presOf" srcId="{9EB8A2C7-B5D0-B14C-8BF5-0D8FF0993B86}" destId="{C7D35E66-5656-C743-AB92-2359447890C3}" srcOrd="0" destOrd="1" presId="urn:microsoft.com/office/officeart/2005/8/layout/hList1"/>
    <dgm:cxn modelId="{AD9AEF73-B0E0-4C41-B521-6091F430D5D9}" srcId="{81BE74E8-A16E-6F4D-9377-D22469C3C660}" destId="{3956508A-DD16-C945-9548-4E3D864CAC37}" srcOrd="3" destOrd="0" parTransId="{050E1A5D-5D93-2E49-BDFE-81A4B381EB8F}" sibTransId="{2F97DB65-BE6B-D742-B17A-EBD1C45D80B8}"/>
    <dgm:cxn modelId="{12AC3655-9280-694A-A816-D39EDF6FCFFC}" type="presOf" srcId="{81BE74E8-A16E-6F4D-9377-D22469C3C660}" destId="{7FB56C51-5842-8B42-9B23-BB545E3BDD0F}" srcOrd="0" destOrd="0" presId="urn:microsoft.com/office/officeart/2005/8/layout/hList1"/>
    <dgm:cxn modelId="{101CC282-2EE9-4BCA-BBF4-B45F7F7A5182}" type="presOf" srcId="{39431388-24DD-4630-BBCC-536F9FBB423B}" destId="{D70D79F1-41B4-894A-8B89-CC4DA1F07271}" srcOrd="0" destOrd="6" presId="urn:microsoft.com/office/officeart/2005/8/layout/hList1"/>
    <dgm:cxn modelId="{7908D388-6958-E641-9E85-5568960FC80D}" srcId="{52D64589-ACF8-314A-A481-AEA152844802}" destId="{F7F4BFAC-5AF2-A04B-A10B-E2C6F96885A8}" srcOrd="0" destOrd="0" parTransId="{716F886A-B32F-F942-8096-41EE9D4BD4EC}" sibTransId="{29B666A3-4EEF-E14E-B49A-0CF4263D6990}"/>
    <dgm:cxn modelId="{1073B290-D260-A541-A419-6FDBB59F89E7}" srcId="{F7F4BFAC-5AF2-A04B-A10B-E2C6F96885A8}" destId="{D2676FC7-285F-A049-B8F6-D684E5E8C102}" srcOrd="2" destOrd="0" parTransId="{CE0798F5-73BB-6943-B106-7BFA22EF4E4F}" sibTransId="{BB6C30BF-A5C8-4C42-BAAE-B385430E931A}"/>
    <dgm:cxn modelId="{35C52691-E7DD-2A43-A13F-46CDFB403AB4}" type="presOf" srcId="{00BB43B1-C3DF-2447-847C-F8FD9BE4F9E0}" destId="{D70D79F1-41B4-894A-8B89-CC4DA1F07271}" srcOrd="0" destOrd="0" presId="urn:microsoft.com/office/officeart/2005/8/layout/hList1"/>
    <dgm:cxn modelId="{FF001B99-C9AA-6245-8193-101F249EBD7F}" srcId="{F7F4BFAC-5AF2-A04B-A10B-E2C6F96885A8}" destId="{7F9B4B0E-42BB-F741-86F7-8C975299184F}" srcOrd="3" destOrd="0" parTransId="{D35E3A43-24D2-0144-B825-2BE204A90BCA}" sibTransId="{A608CA50-AEC6-FD41-8389-39EE7435C23B}"/>
    <dgm:cxn modelId="{EBD7CCA3-956A-A845-B7BB-2F3F5D1871D5}" srcId="{52D64589-ACF8-314A-A481-AEA152844802}" destId="{81BE74E8-A16E-6F4D-9377-D22469C3C660}" srcOrd="1" destOrd="0" parTransId="{DBBB278A-7A8C-874A-9835-B60082130473}" sibTransId="{D85F3877-C96B-764E-9737-062D889749ED}"/>
    <dgm:cxn modelId="{8939F4AB-E3AB-0D4F-A4D3-045A735CAC77}" type="presOf" srcId="{3956508A-DD16-C945-9548-4E3D864CAC37}" destId="{C7D35E66-5656-C743-AB92-2359447890C3}" srcOrd="0" destOrd="3" presId="urn:microsoft.com/office/officeart/2005/8/layout/hList1"/>
    <dgm:cxn modelId="{1B4FD4AF-3F2D-49FF-BCFB-55CA9AD494E0}" srcId="{81BE74E8-A16E-6F4D-9377-D22469C3C660}" destId="{F1859065-5B93-482F-AD00-C8C0CBA31A42}" srcOrd="2" destOrd="0" parTransId="{8874E850-DDB8-4BF2-87A8-2C5BF1B44CF7}" sibTransId="{B7E79553-C890-4610-84D0-476C33BD9405}"/>
    <dgm:cxn modelId="{1E288EB0-FDAD-1A4E-89E0-1DBEA7D5F60F}" srcId="{81BE74E8-A16E-6F4D-9377-D22469C3C660}" destId="{3A2A8344-8BCA-6C4E-9765-10ECDE499AC7}" srcOrd="0" destOrd="0" parTransId="{2F115855-6856-8F47-8847-A65E6C75B3A3}" sibTransId="{01916AE3-E367-8C45-B8E1-C97E5476723C}"/>
    <dgm:cxn modelId="{29F7BCDC-CABF-024A-AB55-286FFC192CF2}" srcId="{F7F4BFAC-5AF2-A04B-A10B-E2C6F96885A8}" destId="{B9B837F5-4F55-684B-88FE-A4E9A719E80E}" srcOrd="4" destOrd="0" parTransId="{F16140C5-6058-8B4A-8D6B-9812F4C4540B}" sibTransId="{DE1ED034-12EB-8748-A176-1E238E712B16}"/>
    <dgm:cxn modelId="{56FABCE5-B13E-C84A-8EDC-C8DE6CB983A1}" type="presOf" srcId="{3A2A8344-8BCA-6C4E-9765-10ECDE499AC7}" destId="{C7D35E66-5656-C743-AB92-2359447890C3}" srcOrd="0" destOrd="0" presId="urn:microsoft.com/office/officeart/2005/8/layout/hList1"/>
    <dgm:cxn modelId="{E73944E9-9E21-0847-B2C6-347A8D8F1DC4}" type="presOf" srcId="{F7F4BFAC-5AF2-A04B-A10B-E2C6F96885A8}" destId="{970D7937-C637-7E42-A595-B2C483A41C87}" srcOrd="0" destOrd="0" presId="urn:microsoft.com/office/officeart/2005/8/layout/hList1"/>
    <dgm:cxn modelId="{DC8C81F3-FC84-449E-8274-4EC082D88974}" srcId="{F7F4BFAC-5AF2-A04B-A10B-E2C6F96885A8}" destId="{39431388-24DD-4630-BBCC-536F9FBB423B}" srcOrd="6" destOrd="0" parTransId="{0B57AFC4-E69C-451B-9B13-C3C026F583D1}" sibTransId="{0432E335-4242-4F46-B3F5-F1416E1E1F5B}"/>
    <dgm:cxn modelId="{649105FD-FA6F-451A-BC12-9DE159DD2B23}" type="presOf" srcId="{F1859065-5B93-482F-AD00-C8C0CBA31A42}" destId="{C7D35E66-5656-C743-AB92-2359447890C3}" srcOrd="0" destOrd="2" presId="urn:microsoft.com/office/officeart/2005/8/layout/hList1"/>
    <dgm:cxn modelId="{280F9F84-E853-2747-8CA6-3AA68F79535F}" type="presParOf" srcId="{0D4328CC-A2BF-E446-9170-C9434C19F1B2}" destId="{B3BFE70E-9BAD-2544-BE83-49BD66D6B3D3}" srcOrd="0" destOrd="0" presId="urn:microsoft.com/office/officeart/2005/8/layout/hList1"/>
    <dgm:cxn modelId="{F2AD0CA5-BC27-1144-B264-1AD14A5D2CB6}" type="presParOf" srcId="{B3BFE70E-9BAD-2544-BE83-49BD66D6B3D3}" destId="{970D7937-C637-7E42-A595-B2C483A41C87}" srcOrd="0" destOrd="0" presId="urn:microsoft.com/office/officeart/2005/8/layout/hList1"/>
    <dgm:cxn modelId="{88ECA35F-5DA5-BE4E-BB36-32D4B778115B}" type="presParOf" srcId="{B3BFE70E-9BAD-2544-BE83-49BD66D6B3D3}" destId="{D70D79F1-41B4-894A-8B89-CC4DA1F07271}" srcOrd="1" destOrd="0" presId="urn:microsoft.com/office/officeart/2005/8/layout/hList1"/>
    <dgm:cxn modelId="{E9C3E953-C877-B744-AF09-395A5177987A}" type="presParOf" srcId="{0D4328CC-A2BF-E446-9170-C9434C19F1B2}" destId="{112B2DAF-A3E1-F34B-AD29-C073A3E43442}" srcOrd="1" destOrd="0" presId="urn:microsoft.com/office/officeart/2005/8/layout/hList1"/>
    <dgm:cxn modelId="{87F748D9-C676-DC47-A991-76887AE7B508}" type="presParOf" srcId="{0D4328CC-A2BF-E446-9170-C9434C19F1B2}" destId="{CECBFFFE-AADC-FE49-87C1-12A26108CB24}" srcOrd="2" destOrd="0" presId="urn:microsoft.com/office/officeart/2005/8/layout/hList1"/>
    <dgm:cxn modelId="{734400D0-A987-0540-9F5E-903E25EC1E76}" type="presParOf" srcId="{CECBFFFE-AADC-FE49-87C1-12A26108CB24}" destId="{7FB56C51-5842-8B42-9B23-BB545E3BDD0F}" srcOrd="0" destOrd="0" presId="urn:microsoft.com/office/officeart/2005/8/layout/hList1"/>
    <dgm:cxn modelId="{263F434C-BD8A-AE45-9EF0-BADAE1900750}" type="presParOf" srcId="{CECBFFFE-AADC-FE49-87C1-12A26108CB24}" destId="{C7D35E66-5656-C743-AB92-2359447890C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ECC2DE-2EA3-4DA8-A7EF-FF335CDA3488}"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CD0625C8-7416-4AB0-819A-F81AECCFD42F}">
      <dgm:prSet/>
      <dgm:spPr>
        <a:solidFill>
          <a:schemeClr val="accent1">
            <a:lumMod val="20000"/>
            <a:lumOff val="80000"/>
          </a:schemeClr>
        </a:solidFill>
      </dgm:spPr>
      <dgm:t>
        <a:bodyPr/>
        <a:lstStyle/>
        <a:p>
          <a:r>
            <a:rPr lang="en-US" dirty="0">
              <a:solidFill>
                <a:schemeClr val="tx1"/>
              </a:solidFill>
            </a:rPr>
            <a:t>About</a:t>
          </a:r>
        </a:p>
      </dgm:t>
    </dgm:pt>
    <dgm:pt modelId="{A8B168FD-4878-4FE6-A1C7-12CBE42300B8}" type="parTrans" cxnId="{7E7B5A32-030A-41D2-A585-C9C9E818EA13}">
      <dgm:prSet/>
      <dgm:spPr/>
      <dgm:t>
        <a:bodyPr/>
        <a:lstStyle/>
        <a:p>
          <a:endParaRPr lang="en-US"/>
        </a:p>
      </dgm:t>
    </dgm:pt>
    <dgm:pt modelId="{C4C5CD95-11CF-48BE-853C-B85EDFBDAAC3}" type="sibTrans" cxnId="{7E7B5A32-030A-41D2-A585-C9C9E818EA13}">
      <dgm:prSet/>
      <dgm:spPr/>
      <dgm:t>
        <a:bodyPr/>
        <a:lstStyle/>
        <a:p>
          <a:endParaRPr lang="en-US"/>
        </a:p>
      </dgm:t>
    </dgm:pt>
    <dgm:pt modelId="{F96C079B-C64A-4BAA-94F5-FEC42C0A23EA}">
      <dgm:prSet custT="1"/>
      <dgm:spPr/>
      <dgm:t>
        <a:bodyPr/>
        <a:lstStyle/>
        <a:p>
          <a:r>
            <a:rPr lang="en-US" sz="2000" b="1" dirty="0"/>
            <a:t>University Enterprise Institute</a:t>
          </a:r>
          <a:endParaRPr lang="en-US" sz="2400" dirty="0"/>
        </a:p>
      </dgm:t>
    </dgm:pt>
    <dgm:pt modelId="{C26688E5-745B-4DE6-A9AD-535FAEBBC3A9}" type="parTrans" cxnId="{FCE07CF1-476C-482E-9A5A-7F2E45898497}">
      <dgm:prSet/>
      <dgm:spPr/>
      <dgm:t>
        <a:bodyPr/>
        <a:lstStyle/>
        <a:p>
          <a:endParaRPr lang="en-US"/>
        </a:p>
      </dgm:t>
    </dgm:pt>
    <dgm:pt modelId="{4F9844EA-5836-48E3-820F-6C374B027A9A}" type="sibTrans" cxnId="{FCE07CF1-476C-482E-9A5A-7F2E45898497}">
      <dgm:prSet/>
      <dgm:spPr/>
      <dgm:t>
        <a:bodyPr/>
        <a:lstStyle/>
        <a:p>
          <a:endParaRPr lang="en-US"/>
        </a:p>
      </dgm:t>
    </dgm:pt>
    <dgm:pt modelId="{56B74122-9D56-494A-AA91-BC8D957F82BF}">
      <dgm:prSet/>
      <dgm:spPr/>
      <dgm:t>
        <a:bodyPr/>
        <a:lstStyle/>
        <a:p>
          <a:r>
            <a:rPr lang="en-US" dirty="0"/>
            <a:t>Visit </a:t>
          </a:r>
          <a:r>
            <a:rPr lang="en-US" dirty="0">
              <a:hlinkClick xmlns:r="http://schemas.openxmlformats.org/officeDocument/2006/relationships" r:id="rId1"/>
            </a:rPr>
            <a:t>UEIJobs - University Enterprises, Inc. (csus.edu)</a:t>
          </a:r>
          <a:endParaRPr lang="en-US" dirty="0">
            <a:solidFill>
              <a:srgbClr val="002060"/>
            </a:solidFill>
          </a:endParaRPr>
        </a:p>
      </dgm:t>
    </dgm:pt>
    <dgm:pt modelId="{E3FA8D61-9E5E-4CEB-9375-0B07D76AF73C}" type="parTrans" cxnId="{E968E0DA-8790-4FBB-8726-134C6F9B2EBE}">
      <dgm:prSet/>
      <dgm:spPr/>
      <dgm:t>
        <a:bodyPr/>
        <a:lstStyle/>
        <a:p>
          <a:endParaRPr lang="en-US"/>
        </a:p>
      </dgm:t>
    </dgm:pt>
    <dgm:pt modelId="{4D7F1C3A-48F5-46E1-A021-1D83EFD43010}" type="sibTrans" cxnId="{E968E0DA-8790-4FBB-8726-134C6F9B2EBE}">
      <dgm:prSet/>
      <dgm:spPr/>
      <dgm:t>
        <a:bodyPr/>
        <a:lstStyle/>
        <a:p>
          <a:endParaRPr lang="en-US"/>
        </a:p>
      </dgm:t>
    </dgm:pt>
    <dgm:pt modelId="{07D3635E-C456-46D0-A044-6C2B22C9253A}">
      <dgm:prSet/>
      <dgm:spPr>
        <a:solidFill>
          <a:schemeClr val="accent1">
            <a:lumMod val="20000"/>
            <a:lumOff val="80000"/>
          </a:schemeClr>
        </a:solidFill>
      </dgm:spPr>
      <dgm:t>
        <a:bodyPr/>
        <a:lstStyle/>
        <a:p>
          <a:r>
            <a:rPr lang="en-US" dirty="0">
              <a:solidFill>
                <a:schemeClr val="tx1"/>
              </a:solidFill>
            </a:rPr>
            <a:t>Take Action</a:t>
          </a:r>
        </a:p>
      </dgm:t>
    </dgm:pt>
    <dgm:pt modelId="{3A440144-3AB1-44B0-8409-8C433119535D}" type="parTrans" cxnId="{C0E02C57-8E16-464B-9DCD-61AFDB8B63F1}">
      <dgm:prSet/>
      <dgm:spPr/>
      <dgm:t>
        <a:bodyPr/>
        <a:lstStyle/>
        <a:p>
          <a:endParaRPr lang="en-US"/>
        </a:p>
      </dgm:t>
    </dgm:pt>
    <dgm:pt modelId="{F4403FF7-57BF-4003-9063-4FE16474217A}" type="sibTrans" cxnId="{C0E02C57-8E16-464B-9DCD-61AFDB8B63F1}">
      <dgm:prSet/>
      <dgm:spPr/>
      <dgm:t>
        <a:bodyPr/>
        <a:lstStyle/>
        <a:p>
          <a:endParaRPr lang="en-US"/>
        </a:p>
      </dgm:t>
    </dgm:pt>
    <dgm:pt modelId="{FD476873-161C-47D3-B28B-DC606F718728}">
      <dgm:prSet/>
      <dgm:spPr/>
      <dgm:t>
        <a:bodyPr/>
        <a:lstStyle/>
        <a:p>
          <a:r>
            <a:rPr lang="en-US" dirty="0"/>
            <a:t>Create account to apply</a:t>
          </a:r>
        </a:p>
      </dgm:t>
    </dgm:pt>
    <dgm:pt modelId="{DDFAB535-A216-484C-8957-F30177310B17}" type="parTrans" cxnId="{11E809B8-B984-4C91-9993-5B7A09268CCF}">
      <dgm:prSet/>
      <dgm:spPr/>
      <dgm:t>
        <a:bodyPr/>
        <a:lstStyle/>
        <a:p>
          <a:endParaRPr lang="en-US"/>
        </a:p>
      </dgm:t>
    </dgm:pt>
    <dgm:pt modelId="{C6C6B626-86B8-4812-8D04-DB2D977E2782}" type="sibTrans" cxnId="{11E809B8-B984-4C91-9993-5B7A09268CCF}">
      <dgm:prSet/>
      <dgm:spPr/>
      <dgm:t>
        <a:bodyPr/>
        <a:lstStyle/>
        <a:p>
          <a:endParaRPr lang="en-US"/>
        </a:p>
      </dgm:t>
    </dgm:pt>
    <dgm:pt modelId="{AC031573-7787-4513-979A-CAF04777738E}">
      <dgm:prSet/>
      <dgm:spPr/>
      <dgm:t>
        <a:bodyPr/>
        <a:lstStyle/>
        <a:p>
          <a:r>
            <a:rPr lang="en-US" b="1" dirty="0"/>
            <a:t>Email </a:t>
          </a:r>
          <a:r>
            <a:rPr lang="en-US" b="1" dirty="0">
              <a:solidFill>
                <a:srgbClr val="002060"/>
              </a:solidFill>
              <a:hlinkClick xmlns:r="http://schemas.openxmlformats.org/officeDocument/2006/relationships" r:id="rId2">
                <a:extLst>
                  <a:ext uri="{A12FA001-AC4F-418D-AE19-62706E023703}">
                    <ahyp:hlinkClr xmlns:ahyp="http://schemas.microsoft.com/office/drawing/2018/hyperlinkcolor" val="tx"/>
                  </a:ext>
                </a:extLst>
              </a:hlinkClick>
            </a:rPr>
            <a:t>EDinterns@cpuc.ca.gov</a:t>
          </a:r>
          <a:r>
            <a:rPr lang="en-US" b="1" dirty="0">
              <a:solidFill>
                <a:srgbClr val="002060"/>
              </a:solidFill>
            </a:rPr>
            <a:t> </a:t>
          </a:r>
          <a:r>
            <a:rPr lang="en-US" b="1" dirty="0"/>
            <a:t>with questions</a:t>
          </a:r>
        </a:p>
      </dgm:t>
    </dgm:pt>
    <dgm:pt modelId="{3205154B-3754-49E8-855D-4B46A16CDADE}" type="parTrans" cxnId="{57BB852C-FE9B-4F59-A340-63499C93B792}">
      <dgm:prSet/>
      <dgm:spPr/>
      <dgm:t>
        <a:bodyPr/>
        <a:lstStyle/>
        <a:p>
          <a:endParaRPr lang="en-US"/>
        </a:p>
      </dgm:t>
    </dgm:pt>
    <dgm:pt modelId="{0FC4AC2C-A25B-42B1-B53C-9E275532DF9D}" type="sibTrans" cxnId="{57BB852C-FE9B-4F59-A340-63499C93B792}">
      <dgm:prSet/>
      <dgm:spPr/>
      <dgm:t>
        <a:bodyPr/>
        <a:lstStyle/>
        <a:p>
          <a:endParaRPr lang="en-US"/>
        </a:p>
      </dgm:t>
    </dgm:pt>
    <dgm:pt modelId="{29574555-BA0E-4907-B753-EEDBA631024C}">
      <dgm:prSet/>
      <dgm:spPr/>
      <dgm:t>
        <a:bodyPr/>
        <a:lstStyle/>
        <a:p>
          <a:endParaRPr lang="en-US" dirty="0"/>
        </a:p>
      </dgm:t>
    </dgm:pt>
    <dgm:pt modelId="{E069D128-FB1A-42B3-98F7-AEF3681D30CD}" type="parTrans" cxnId="{6A972884-0FDB-4DB6-87D4-501DE47BE513}">
      <dgm:prSet/>
      <dgm:spPr/>
      <dgm:t>
        <a:bodyPr/>
        <a:lstStyle/>
        <a:p>
          <a:endParaRPr lang="en-US"/>
        </a:p>
      </dgm:t>
    </dgm:pt>
    <dgm:pt modelId="{3D700DB5-E811-4899-AA7C-52BB6C87F962}" type="sibTrans" cxnId="{6A972884-0FDB-4DB6-87D4-501DE47BE513}">
      <dgm:prSet/>
      <dgm:spPr/>
      <dgm:t>
        <a:bodyPr/>
        <a:lstStyle/>
        <a:p>
          <a:endParaRPr lang="en-US"/>
        </a:p>
      </dgm:t>
    </dgm:pt>
    <dgm:pt modelId="{8270D0D2-537A-44D9-AF76-562F31B6FA55}">
      <dgm:prSet/>
      <dgm:spPr/>
      <dgm:t>
        <a:bodyPr/>
        <a:lstStyle/>
        <a:p>
          <a:endParaRPr lang="en-US" dirty="0"/>
        </a:p>
      </dgm:t>
    </dgm:pt>
    <dgm:pt modelId="{E43689F1-4870-4C2A-9A61-F951412358F5}" type="parTrans" cxnId="{E285CB1E-0FA1-48E7-A3AB-10456F3FC7D2}">
      <dgm:prSet/>
      <dgm:spPr/>
      <dgm:t>
        <a:bodyPr/>
        <a:lstStyle/>
        <a:p>
          <a:endParaRPr lang="en-US"/>
        </a:p>
      </dgm:t>
    </dgm:pt>
    <dgm:pt modelId="{06AB8025-9C7A-4D75-B552-04C06B8FBC4E}" type="sibTrans" cxnId="{E285CB1E-0FA1-48E7-A3AB-10456F3FC7D2}">
      <dgm:prSet/>
      <dgm:spPr/>
      <dgm:t>
        <a:bodyPr/>
        <a:lstStyle/>
        <a:p>
          <a:endParaRPr lang="en-US"/>
        </a:p>
      </dgm:t>
    </dgm:pt>
    <dgm:pt modelId="{ABF83323-3359-4457-9B8A-04C62BA64735}">
      <dgm:prSet custT="1"/>
      <dgm:spPr/>
      <dgm:t>
        <a:bodyPr/>
        <a:lstStyle/>
        <a:p>
          <a:r>
            <a:rPr lang="en-US" sz="2000" b="1" dirty="0"/>
            <a:t>10-12 weeks</a:t>
          </a:r>
          <a:r>
            <a:rPr lang="en-US" sz="2000" dirty="0"/>
            <a:t>, </a:t>
          </a:r>
          <a:r>
            <a:rPr lang="en-US" sz="2000" b="1" dirty="0"/>
            <a:t>must be onsite*,  </a:t>
          </a:r>
          <a:r>
            <a:rPr lang="en-US" sz="2000" b="0" dirty="0"/>
            <a:t>paid </a:t>
          </a:r>
          <a:r>
            <a:rPr lang="en-US" sz="2000" b="1" dirty="0"/>
            <a:t>student</a:t>
          </a:r>
          <a:r>
            <a:rPr lang="en-US" sz="2000" b="0" dirty="0"/>
            <a:t> internships</a:t>
          </a:r>
        </a:p>
      </dgm:t>
    </dgm:pt>
    <dgm:pt modelId="{A6139E4A-3A6C-4661-A477-CE3EBBD076B6}" type="parTrans" cxnId="{EC3CDFFB-E09F-403E-A77F-376AF86FC267}">
      <dgm:prSet/>
      <dgm:spPr/>
      <dgm:t>
        <a:bodyPr/>
        <a:lstStyle/>
        <a:p>
          <a:endParaRPr lang="en-US"/>
        </a:p>
      </dgm:t>
    </dgm:pt>
    <dgm:pt modelId="{CFFC42C4-74B2-4305-9D9F-BC085AC184FC}" type="sibTrans" cxnId="{EC3CDFFB-E09F-403E-A77F-376AF86FC267}">
      <dgm:prSet/>
      <dgm:spPr/>
      <dgm:t>
        <a:bodyPr/>
        <a:lstStyle/>
        <a:p>
          <a:endParaRPr lang="en-US"/>
        </a:p>
      </dgm:t>
    </dgm:pt>
    <dgm:pt modelId="{700984A0-2E29-4719-A8C3-E2D7963C7A4F}">
      <dgm:prSet custT="1"/>
      <dgm:spPr/>
      <dgm:t>
        <a:bodyPr/>
        <a:lstStyle/>
        <a:p>
          <a:r>
            <a:rPr lang="en-US" sz="2000" dirty="0"/>
            <a:t>Most Energy Division summer internship postings available through third party portal: University Enterprises Institute</a:t>
          </a:r>
        </a:p>
      </dgm:t>
    </dgm:pt>
    <dgm:pt modelId="{EC2FD958-D55B-45E6-BFC2-9428FC643963}" type="parTrans" cxnId="{F0630C2C-8E73-4142-975C-CDBADDEAA8D2}">
      <dgm:prSet/>
      <dgm:spPr/>
      <dgm:t>
        <a:bodyPr/>
        <a:lstStyle/>
        <a:p>
          <a:endParaRPr lang="en-US"/>
        </a:p>
      </dgm:t>
    </dgm:pt>
    <dgm:pt modelId="{AB2F45BF-9B3A-4E3D-BF88-3290FBFEFEB0}" type="sibTrans" cxnId="{F0630C2C-8E73-4142-975C-CDBADDEAA8D2}">
      <dgm:prSet/>
      <dgm:spPr/>
      <dgm:t>
        <a:bodyPr/>
        <a:lstStyle/>
        <a:p>
          <a:endParaRPr lang="en-US"/>
        </a:p>
      </dgm:t>
    </dgm:pt>
    <dgm:pt modelId="{D510D3F6-E5B0-4A31-BE78-D84F25166591}">
      <dgm:prSet/>
      <dgm:spPr/>
      <dgm:t>
        <a:bodyPr/>
        <a:lstStyle/>
        <a:p>
          <a:r>
            <a:rPr lang="en-US" dirty="0"/>
            <a:t>Type “public utilities commission” in the keywords box to search for open opportunities</a:t>
          </a:r>
          <a:endParaRPr lang="en-US" dirty="0">
            <a:solidFill>
              <a:srgbClr val="002060"/>
            </a:solidFill>
          </a:endParaRPr>
        </a:p>
      </dgm:t>
    </dgm:pt>
    <dgm:pt modelId="{6F2500F9-69B1-453D-9FC0-FA1661935F0E}" type="parTrans" cxnId="{A78466D3-907F-43BA-AE67-092E139110E1}">
      <dgm:prSet/>
      <dgm:spPr/>
    </dgm:pt>
    <dgm:pt modelId="{D68F43C1-17AB-4346-89E3-5F9EF9572552}" type="sibTrans" cxnId="{A78466D3-907F-43BA-AE67-092E139110E1}">
      <dgm:prSet/>
      <dgm:spPr/>
    </dgm:pt>
    <dgm:pt modelId="{9DF3F668-911D-4E2B-ADFF-6B821630E42F}" type="pres">
      <dgm:prSet presAssocID="{50ECC2DE-2EA3-4DA8-A7EF-FF335CDA3488}" presName="Name0" presStyleCnt="0">
        <dgm:presLayoutVars>
          <dgm:chMax/>
          <dgm:chPref val="3"/>
          <dgm:dir/>
          <dgm:animOne val="branch"/>
          <dgm:animLvl val="lvl"/>
        </dgm:presLayoutVars>
      </dgm:prSet>
      <dgm:spPr/>
    </dgm:pt>
    <dgm:pt modelId="{527CAC46-84B6-4339-A3D0-BD51C6042A63}" type="pres">
      <dgm:prSet presAssocID="{CD0625C8-7416-4AB0-819A-F81AECCFD42F}" presName="composite" presStyleCnt="0"/>
      <dgm:spPr/>
    </dgm:pt>
    <dgm:pt modelId="{40DB7B23-5DC0-478C-B240-1D23D296C336}" type="pres">
      <dgm:prSet presAssocID="{CD0625C8-7416-4AB0-819A-F81AECCFD42F}" presName="FirstChild" presStyleLbl="revTx" presStyleIdx="0" presStyleCnt="4">
        <dgm:presLayoutVars>
          <dgm:chMax val="0"/>
          <dgm:chPref val="0"/>
          <dgm:bulletEnabled val="1"/>
        </dgm:presLayoutVars>
      </dgm:prSet>
      <dgm:spPr/>
    </dgm:pt>
    <dgm:pt modelId="{ED6F54F9-B09F-4E05-A099-677F3600E3EF}" type="pres">
      <dgm:prSet presAssocID="{CD0625C8-7416-4AB0-819A-F81AECCFD42F}" presName="Parent" presStyleLbl="alignNode1" presStyleIdx="0" presStyleCnt="2" custScaleY="53680" custLinFactNeighborY="19163">
        <dgm:presLayoutVars>
          <dgm:chMax val="3"/>
          <dgm:chPref val="3"/>
          <dgm:bulletEnabled val="1"/>
        </dgm:presLayoutVars>
      </dgm:prSet>
      <dgm:spPr/>
    </dgm:pt>
    <dgm:pt modelId="{DAB4F07E-BF73-4294-946E-12E42A227392}" type="pres">
      <dgm:prSet presAssocID="{CD0625C8-7416-4AB0-819A-F81AECCFD42F}" presName="Accent" presStyleLbl="parChTrans1D1" presStyleIdx="0" presStyleCnt="2"/>
      <dgm:spPr/>
    </dgm:pt>
    <dgm:pt modelId="{91BA965F-F1C5-4424-AAA1-B90538097111}" type="pres">
      <dgm:prSet presAssocID="{CD0625C8-7416-4AB0-819A-F81AECCFD42F}" presName="Child" presStyleLbl="revTx" presStyleIdx="1" presStyleCnt="4">
        <dgm:presLayoutVars>
          <dgm:chMax val="0"/>
          <dgm:chPref val="0"/>
          <dgm:bulletEnabled val="1"/>
        </dgm:presLayoutVars>
      </dgm:prSet>
      <dgm:spPr/>
    </dgm:pt>
    <dgm:pt modelId="{A9965F02-97F3-415C-8326-D2684BEAC130}" type="pres">
      <dgm:prSet presAssocID="{C4C5CD95-11CF-48BE-853C-B85EDFBDAAC3}" presName="sibTrans" presStyleCnt="0"/>
      <dgm:spPr/>
    </dgm:pt>
    <dgm:pt modelId="{FE3AC0BD-F81B-4BAC-AC13-6B01C092C6DB}" type="pres">
      <dgm:prSet presAssocID="{07D3635E-C456-46D0-A044-6C2B22C9253A}" presName="composite" presStyleCnt="0"/>
      <dgm:spPr/>
    </dgm:pt>
    <dgm:pt modelId="{C365008F-D454-4E16-A04C-477DECB18062}" type="pres">
      <dgm:prSet presAssocID="{07D3635E-C456-46D0-A044-6C2B22C9253A}" presName="FirstChild" presStyleLbl="revTx" presStyleIdx="2" presStyleCnt="4">
        <dgm:presLayoutVars>
          <dgm:chMax val="0"/>
          <dgm:chPref val="0"/>
          <dgm:bulletEnabled val="1"/>
        </dgm:presLayoutVars>
      </dgm:prSet>
      <dgm:spPr/>
    </dgm:pt>
    <dgm:pt modelId="{F5BE766B-0AC5-423C-A4D3-20AF66069C5A}" type="pres">
      <dgm:prSet presAssocID="{07D3635E-C456-46D0-A044-6C2B22C9253A}" presName="Parent" presStyleLbl="alignNode1" presStyleIdx="1" presStyleCnt="2" custScaleY="59621" custLinFactNeighborY="18586">
        <dgm:presLayoutVars>
          <dgm:chMax val="3"/>
          <dgm:chPref val="3"/>
          <dgm:bulletEnabled val="1"/>
        </dgm:presLayoutVars>
      </dgm:prSet>
      <dgm:spPr/>
    </dgm:pt>
    <dgm:pt modelId="{E6A8C480-3579-4FF5-87DA-134E218C6FD0}" type="pres">
      <dgm:prSet presAssocID="{07D3635E-C456-46D0-A044-6C2B22C9253A}" presName="Accent" presStyleLbl="parChTrans1D1" presStyleIdx="1" presStyleCnt="2"/>
      <dgm:spPr/>
    </dgm:pt>
    <dgm:pt modelId="{2F117905-015B-483E-99A7-0616F527A3C3}" type="pres">
      <dgm:prSet presAssocID="{07D3635E-C456-46D0-A044-6C2B22C9253A}" presName="Child" presStyleLbl="revTx" presStyleIdx="3" presStyleCnt="4">
        <dgm:presLayoutVars>
          <dgm:chMax val="0"/>
          <dgm:chPref val="0"/>
          <dgm:bulletEnabled val="1"/>
        </dgm:presLayoutVars>
      </dgm:prSet>
      <dgm:spPr/>
    </dgm:pt>
  </dgm:ptLst>
  <dgm:cxnLst>
    <dgm:cxn modelId="{8C9DE905-F54C-490A-8D03-B32F9A79C427}" type="presOf" srcId="{FD476873-161C-47D3-B28B-DC606F718728}" destId="{2F117905-015B-483E-99A7-0616F527A3C3}" srcOrd="0" destOrd="2" presId="urn:microsoft.com/office/officeart/2011/layout/TabList"/>
    <dgm:cxn modelId="{E285CB1E-0FA1-48E7-A3AB-10456F3FC7D2}" srcId="{07D3635E-C456-46D0-A044-6C2B22C9253A}" destId="{8270D0D2-537A-44D9-AF76-562F31B6FA55}" srcOrd="0" destOrd="0" parTransId="{E43689F1-4870-4C2A-9A61-F951412358F5}" sibTransId="{06AB8025-9C7A-4D75-B552-04C06B8FBC4E}"/>
    <dgm:cxn modelId="{971F2122-060C-46B2-A298-782A9C35D33E}" type="presOf" srcId="{29574555-BA0E-4907-B753-EEDBA631024C}" destId="{40DB7B23-5DC0-478C-B240-1D23D296C336}" srcOrd="0" destOrd="0" presId="urn:microsoft.com/office/officeart/2011/layout/TabList"/>
    <dgm:cxn modelId="{5B810426-00E3-4B3E-AAF5-E9DFF0369324}" type="presOf" srcId="{56B74122-9D56-494A-AA91-BC8D957F82BF}" destId="{2F117905-015B-483E-99A7-0616F527A3C3}" srcOrd="0" destOrd="0" presId="urn:microsoft.com/office/officeart/2011/layout/TabList"/>
    <dgm:cxn modelId="{B0C67A2A-58F8-40DB-9E39-59D0D8289EA5}" type="presOf" srcId="{CD0625C8-7416-4AB0-819A-F81AECCFD42F}" destId="{ED6F54F9-B09F-4E05-A099-677F3600E3EF}" srcOrd="0" destOrd="0" presId="urn:microsoft.com/office/officeart/2011/layout/TabList"/>
    <dgm:cxn modelId="{F0630C2C-8E73-4142-975C-CDBADDEAA8D2}" srcId="{CD0625C8-7416-4AB0-819A-F81AECCFD42F}" destId="{700984A0-2E29-4719-A8C3-E2D7963C7A4F}" srcOrd="2" destOrd="0" parTransId="{EC2FD958-D55B-45E6-BFC2-9428FC643963}" sibTransId="{AB2F45BF-9B3A-4E3D-BF88-3290FBFEFEB0}"/>
    <dgm:cxn modelId="{57BB852C-FE9B-4F59-A340-63499C93B792}" srcId="{07D3635E-C456-46D0-A044-6C2B22C9253A}" destId="{AC031573-7787-4513-979A-CAF04777738E}" srcOrd="4" destOrd="0" parTransId="{3205154B-3754-49E8-855D-4B46A16CDADE}" sibTransId="{0FC4AC2C-A25B-42B1-B53C-9E275532DF9D}"/>
    <dgm:cxn modelId="{7E7B5A32-030A-41D2-A585-C9C9E818EA13}" srcId="{50ECC2DE-2EA3-4DA8-A7EF-FF335CDA3488}" destId="{CD0625C8-7416-4AB0-819A-F81AECCFD42F}" srcOrd="0" destOrd="0" parTransId="{A8B168FD-4878-4FE6-A1C7-12CBE42300B8}" sibTransId="{C4C5CD95-11CF-48BE-853C-B85EDFBDAAC3}"/>
    <dgm:cxn modelId="{9736E342-B10C-4222-83A4-2087A85111D1}" type="presOf" srcId="{8270D0D2-537A-44D9-AF76-562F31B6FA55}" destId="{C365008F-D454-4E16-A04C-477DECB18062}" srcOrd="0" destOrd="0" presId="urn:microsoft.com/office/officeart/2011/layout/TabList"/>
    <dgm:cxn modelId="{2AA8B464-88FE-4524-B545-B65DBB633B94}" type="presOf" srcId="{07D3635E-C456-46D0-A044-6C2B22C9253A}" destId="{F5BE766B-0AC5-423C-A4D3-20AF66069C5A}" srcOrd="0" destOrd="0" presId="urn:microsoft.com/office/officeart/2011/layout/TabList"/>
    <dgm:cxn modelId="{C0E02C57-8E16-464B-9DCD-61AFDB8B63F1}" srcId="{50ECC2DE-2EA3-4DA8-A7EF-FF335CDA3488}" destId="{07D3635E-C456-46D0-A044-6C2B22C9253A}" srcOrd="1" destOrd="0" parTransId="{3A440144-3AB1-44B0-8409-8C433119535D}" sibTransId="{F4403FF7-57BF-4003-9063-4FE16474217A}"/>
    <dgm:cxn modelId="{8540507B-59F1-4C42-A393-5E7E9BE37449}" type="presOf" srcId="{ABF83323-3359-4457-9B8A-04C62BA64735}" destId="{91BA965F-F1C5-4424-AAA1-B90538097111}" srcOrd="0" destOrd="2" presId="urn:microsoft.com/office/officeart/2011/layout/TabList"/>
    <dgm:cxn modelId="{6A972884-0FDB-4DB6-87D4-501DE47BE513}" srcId="{CD0625C8-7416-4AB0-819A-F81AECCFD42F}" destId="{29574555-BA0E-4907-B753-EEDBA631024C}" srcOrd="0" destOrd="0" parTransId="{E069D128-FB1A-42B3-98F7-AEF3681D30CD}" sibTransId="{3D700DB5-E811-4899-AA7C-52BB6C87F962}"/>
    <dgm:cxn modelId="{48A4408F-9687-4258-9FE8-0187A1BABF93}" type="presOf" srcId="{F96C079B-C64A-4BAA-94F5-FEC42C0A23EA}" destId="{91BA965F-F1C5-4424-AAA1-B90538097111}" srcOrd="0" destOrd="0" presId="urn:microsoft.com/office/officeart/2011/layout/TabList"/>
    <dgm:cxn modelId="{E2F4E3A5-BDEA-41B9-A5EC-5B32EACD37FD}" type="presOf" srcId="{700984A0-2E29-4719-A8C3-E2D7963C7A4F}" destId="{91BA965F-F1C5-4424-AAA1-B90538097111}" srcOrd="0" destOrd="1" presId="urn:microsoft.com/office/officeart/2011/layout/TabList"/>
    <dgm:cxn modelId="{11E809B8-B984-4C91-9993-5B7A09268CCF}" srcId="{07D3635E-C456-46D0-A044-6C2B22C9253A}" destId="{FD476873-161C-47D3-B28B-DC606F718728}" srcOrd="3" destOrd="0" parTransId="{DDFAB535-A216-484C-8957-F30177310B17}" sibTransId="{C6C6B626-86B8-4812-8D04-DB2D977E2782}"/>
    <dgm:cxn modelId="{74D4CEC5-94D3-467E-A169-B136C6C4EE04}" type="presOf" srcId="{D510D3F6-E5B0-4A31-BE78-D84F25166591}" destId="{2F117905-015B-483E-99A7-0616F527A3C3}" srcOrd="0" destOrd="1" presId="urn:microsoft.com/office/officeart/2011/layout/TabList"/>
    <dgm:cxn modelId="{A78466D3-907F-43BA-AE67-092E139110E1}" srcId="{07D3635E-C456-46D0-A044-6C2B22C9253A}" destId="{D510D3F6-E5B0-4A31-BE78-D84F25166591}" srcOrd="2" destOrd="0" parTransId="{6F2500F9-69B1-453D-9FC0-FA1661935F0E}" sibTransId="{D68F43C1-17AB-4346-89E3-5F9EF9572552}"/>
    <dgm:cxn modelId="{E968E0DA-8790-4FBB-8726-134C6F9B2EBE}" srcId="{07D3635E-C456-46D0-A044-6C2B22C9253A}" destId="{56B74122-9D56-494A-AA91-BC8D957F82BF}" srcOrd="1" destOrd="0" parTransId="{E3FA8D61-9E5E-4CEB-9375-0B07D76AF73C}" sibTransId="{4D7F1C3A-48F5-46E1-A021-1D83EFD43010}"/>
    <dgm:cxn modelId="{80608EE9-F347-451A-A896-76A090F2C604}" type="presOf" srcId="{50ECC2DE-2EA3-4DA8-A7EF-FF335CDA3488}" destId="{9DF3F668-911D-4E2B-ADFF-6B821630E42F}" srcOrd="0" destOrd="0" presId="urn:microsoft.com/office/officeart/2011/layout/TabList"/>
    <dgm:cxn modelId="{FCE07CF1-476C-482E-9A5A-7F2E45898497}" srcId="{CD0625C8-7416-4AB0-819A-F81AECCFD42F}" destId="{F96C079B-C64A-4BAA-94F5-FEC42C0A23EA}" srcOrd="1" destOrd="0" parTransId="{C26688E5-745B-4DE6-A9AD-535FAEBBC3A9}" sibTransId="{4F9844EA-5836-48E3-820F-6C374B027A9A}"/>
    <dgm:cxn modelId="{F15193F4-541F-4FA5-84A1-EFA3681268EC}" type="presOf" srcId="{AC031573-7787-4513-979A-CAF04777738E}" destId="{2F117905-015B-483E-99A7-0616F527A3C3}" srcOrd="0" destOrd="3" presId="urn:microsoft.com/office/officeart/2011/layout/TabList"/>
    <dgm:cxn modelId="{EC3CDFFB-E09F-403E-A77F-376AF86FC267}" srcId="{CD0625C8-7416-4AB0-819A-F81AECCFD42F}" destId="{ABF83323-3359-4457-9B8A-04C62BA64735}" srcOrd="3" destOrd="0" parTransId="{A6139E4A-3A6C-4661-A477-CE3EBBD076B6}" sibTransId="{CFFC42C4-74B2-4305-9D9F-BC085AC184FC}"/>
    <dgm:cxn modelId="{2BEBAD03-8DE5-428C-A22E-7A74364DE221}" type="presParOf" srcId="{9DF3F668-911D-4E2B-ADFF-6B821630E42F}" destId="{527CAC46-84B6-4339-A3D0-BD51C6042A63}" srcOrd="0" destOrd="0" presId="urn:microsoft.com/office/officeart/2011/layout/TabList"/>
    <dgm:cxn modelId="{4B93A1C3-6C20-4772-BC2D-6D3643389890}" type="presParOf" srcId="{527CAC46-84B6-4339-A3D0-BD51C6042A63}" destId="{40DB7B23-5DC0-478C-B240-1D23D296C336}" srcOrd="0" destOrd="0" presId="urn:microsoft.com/office/officeart/2011/layout/TabList"/>
    <dgm:cxn modelId="{14CA2BD4-D69B-48DC-A521-2D948C6C28F5}" type="presParOf" srcId="{527CAC46-84B6-4339-A3D0-BD51C6042A63}" destId="{ED6F54F9-B09F-4E05-A099-677F3600E3EF}" srcOrd="1" destOrd="0" presId="urn:microsoft.com/office/officeart/2011/layout/TabList"/>
    <dgm:cxn modelId="{A2E1534A-DFD9-4840-A1A2-E7710BF3ED64}" type="presParOf" srcId="{527CAC46-84B6-4339-A3D0-BD51C6042A63}" destId="{DAB4F07E-BF73-4294-946E-12E42A227392}" srcOrd="2" destOrd="0" presId="urn:microsoft.com/office/officeart/2011/layout/TabList"/>
    <dgm:cxn modelId="{4692FDCE-F0D2-4A9D-981A-DFD926F372D9}" type="presParOf" srcId="{9DF3F668-911D-4E2B-ADFF-6B821630E42F}" destId="{91BA965F-F1C5-4424-AAA1-B90538097111}" srcOrd="1" destOrd="0" presId="urn:microsoft.com/office/officeart/2011/layout/TabList"/>
    <dgm:cxn modelId="{26E4B51A-F708-4327-A8FB-B09953750139}" type="presParOf" srcId="{9DF3F668-911D-4E2B-ADFF-6B821630E42F}" destId="{A9965F02-97F3-415C-8326-D2684BEAC130}" srcOrd="2" destOrd="0" presId="urn:microsoft.com/office/officeart/2011/layout/TabList"/>
    <dgm:cxn modelId="{06E4C0B8-87B6-4453-923E-733B7A88FFF2}" type="presParOf" srcId="{9DF3F668-911D-4E2B-ADFF-6B821630E42F}" destId="{FE3AC0BD-F81B-4BAC-AC13-6B01C092C6DB}" srcOrd="3" destOrd="0" presId="urn:microsoft.com/office/officeart/2011/layout/TabList"/>
    <dgm:cxn modelId="{7C9CFFD4-3DD6-45B7-829B-7BE6416DCF38}" type="presParOf" srcId="{FE3AC0BD-F81B-4BAC-AC13-6B01C092C6DB}" destId="{C365008F-D454-4E16-A04C-477DECB18062}" srcOrd="0" destOrd="0" presId="urn:microsoft.com/office/officeart/2011/layout/TabList"/>
    <dgm:cxn modelId="{E128BC2B-43D3-4005-BCDF-ECDE75D958F1}" type="presParOf" srcId="{FE3AC0BD-F81B-4BAC-AC13-6B01C092C6DB}" destId="{F5BE766B-0AC5-423C-A4D3-20AF66069C5A}" srcOrd="1" destOrd="0" presId="urn:microsoft.com/office/officeart/2011/layout/TabList"/>
    <dgm:cxn modelId="{CF0F0CBD-7846-4ABA-A0CC-9DAF7EED72A7}" type="presParOf" srcId="{FE3AC0BD-F81B-4BAC-AC13-6B01C092C6DB}" destId="{E6A8C480-3579-4FF5-87DA-134E218C6FD0}" srcOrd="2" destOrd="0" presId="urn:microsoft.com/office/officeart/2011/layout/TabList"/>
    <dgm:cxn modelId="{21386633-235F-4EE6-9629-2BC4F26BD395}" type="presParOf" srcId="{9DF3F668-911D-4E2B-ADFF-6B821630E42F}" destId="{2F117905-015B-483E-99A7-0616F527A3C3}" srcOrd="4"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ECC2DE-2EA3-4DA8-A7EF-FF335CDA3488}"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CD0625C8-7416-4AB0-819A-F81AECCFD42F}">
      <dgm:prSet/>
      <dgm:spPr>
        <a:solidFill>
          <a:schemeClr val="accent1">
            <a:lumMod val="20000"/>
            <a:lumOff val="80000"/>
          </a:schemeClr>
        </a:solidFill>
      </dgm:spPr>
      <dgm:t>
        <a:bodyPr/>
        <a:lstStyle/>
        <a:p>
          <a:r>
            <a:rPr lang="en-US" dirty="0">
              <a:solidFill>
                <a:schemeClr val="tx1"/>
              </a:solidFill>
            </a:rPr>
            <a:t>About</a:t>
          </a:r>
        </a:p>
      </dgm:t>
    </dgm:pt>
    <dgm:pt modelId="{A8B168FD-4878-4FE6-A1C7-12CBE42300B8}" type="parTrans" cxnId="{7E7B5A32-030A-41D2-A585-C9C9E818EA13}">
      <dgm:prSet/>
      <dgm:spPr/>
      <dgm:t>
        <a:bodyPr/>
        <a:lstStyle/>
        <a:p>
          <a:endParaRPr lang="en-US"/>
        </a:p>
      </dgm:t>
    </dgm:pt>
    <dgm:pt modelId="{C4C5CD95-11CF-48BE-853C-B85EDFBDAAC3}" type="sibTrans" cxnId="{7E7B5A32-030A-41D2-A585-C9C9E818EA13}">
      <dgm:prSet/>
      <dgm:spPr/>
      <dgm:t>
        <a:bodyPr/>
        <a:lstStyle/>
        <a:p>
          <a:endParaRPr lang="en-US"/>
        </a:p>
      </dgm:t>
    </dgm:pt>
    <dgm:pt modelId="{07D3635E-C456-46D0-A044-6C2B22C9253A}">
      <dgm:prSet/>
      <dgm:spPr>
        <a:solidFill>
          <a:schemeClr val="accent1">
            <a:lumMod val="20000"/>
            <a:lumOff val="80000"/>
          </a:schemeClr>
        </a:solidFill>
      </dgm:spPr>
      <dgm:t>
        <a:bodyPr/>
        <a:lstStyle/>
        <a:p>
          <a:r>
            <a:rPr lang="en-US" dirty="0">
              <a:solidFill>
                <a:schemeClr val="tx1"/>
              </a:solidFill>
            </a:rPr>
            <a:t>Take action</a:t>
          </a:r>
        </a:p>
      </dgm:t>
    </dgm:pt>
    <dgm:pt modelId="{3A440144-3AB1-44B0-8409-8C433119535D}" type="parTrans" cxnId="{C0E02C57-8E16-464B-9DCD-61AFDB8B63F1}">
      <dgm:prSet/>
      <dgm:spPr/>
      <dgm:t>
        <a:bodyPr/>
        <a:lstStyle/>
        <a:p>
          <a:endParaRPr lang="en-US"/>
        </a:p>
      </dgm:t>
    </dgm:pt>
    <dgm:pt modelId="{F4403FF7-57BF-4003-9063-4FE16474217A}" type="sibTrans" cxnId="{C0E02C57-8E16-464B-9DCD-61AFDB8B63F1}">
      <dgm:prSet/>
      <dgm:spPr/>
      <dgm:t>
        <a:bodyPr/>
        <a:lstStyle/>
        <a:p>
          <a:endParaRPr lang="en-US"/>
        </a:p>
      </dgm:t>
    </dgm:pt>
    <dgm:pt modelId="{29574555-BA0E-4907-B753-EEDBA631024C}">
      <dgm:prSet/>
      <dgm:spPr/>
      <dgm:t>
        <a:bodyPr/>
        <a:lstStyle/>
        <a:p>
          <a:endParaRPr lang="en-US" dirty="0"/>
        </a:p>
      </dgm:t>
    </dgm:pt>
    <dgm:pt modelId="{E069D128-FB1A-42B3-98F7-AEF3681D30CD}" type="parTrans" cxnId="{6A972884-0FDB-4DB6-87D4-501DE47BE513}">
      <dgm:prSet/>
      <dgm:spPr/>
      <dgm:t>
        <a:bodyPr/>
        <a:lstStyle/>
        <a:p>
          <a:endParaRPr lang="en-US"/>
        </a:p>
      </dgm:t>
    </dgm:pt>
    <dgm:pt modelId="{3D700DB5-E811-4899-AA7C-52BB6C87F962}" type="sibTrans" cxnId="{6A972884-0FDB-4DB6-87D4-501DE47BE513}">
      <dgm:prSet/>
      <dgm:spPr/>
      <dgm:t>
        <a:bodyPr/>
        <a:lstStyle/>
        <a:p>
          <a:endParaRPr lang="en-US"/>
        </a:p>
      </dgm:t>
    </dgm:pt>
    <dgm:pt modelId="{8270D0D2-537A-44D9-AF76-562F31B6FA55}">
      <dgm:prSet/>
      <dgm:spPr/>
      <dgm:t>
        <a:bodyPr/>
        <a:lstStyle/>
        <a:p>
          <a:r>
            <a:rPr lang="en-US" dirty="0">
              <a:solidFill>
                <a:srgbClr val="002060"/>
              </a:solidFill>
            </a:rPr>
            <a:t>Create a CalCareer Account: </a:t>
          </a:r>
          <a:r>
            <a:rPr lang="en-US" dirty="0">
              <a:solidFill>
                <a:srgbClr val="002060"/>
              </a:solidFill>
              <a:hlinkClick xmlns:r="http://schemas.openxmlformats.org/officeDocument/2006/relationships" r:id="rId1">
                <a:extLst>
                  <a:ext uri="{A12FA001-AC4F-418D-AE19-62706E023703}">
                    <ahyp:hlinkClr xmlns:ahyp="http://schemas.microsoft.com/office/drawing/2018/hyperlinkcolor" val="tx"/>
                  </a:ext>
                </a:extLst>
              </a:hlinkClick>
            </a:rPr>
            <a:t>https://www.jobs.ca.gov/CalHRPublic/CreateNewAccount.aspx</a:t>
          </a:r>
          <a:endParaRPr lang="en-US" dirty="0">
            <a:solidFill>
              <a:srgbClr val="002060"/>
            </a:solidFill>
          </a:endParaRPr>
        </a:p>
      </dgm:t>
    </dgm:pt>
    <dgm:pt modelId="{E43689F1-4870-4C2A-9A61-F951412358F5}" type="parTrans" cxnId="{E285CB1E-0FA1-48E7-A3AB-10456F3FC7D2}">
      <dgm:prSet/>
      <dgm:spPr/>
      <dgm:t>
        <a:bodyPr/>
        <a:lstStyle/>
        <a:p>
          <a:endParaRPr lang="en-US"/>
        </a:p>
      </dgm:t>
    </dgm:pt>
    <dgm:pt modelId="{06AB8025-9C7A-4D75-B552-04C06B8FBC4E}" type="sibTrans" cxnId="{E285CB1E-0FA1-48E7-A3AB-10456F3FC7D2}">
      <dgm:prSet/>
      <dgm:spPr/>
      <dgm:t>
        <a:bodyPr/>
        <a:lstStyle/>
        <a:p>
          <a:endParaRPr lang="en-US"/>
        </a:p>
      </dgm:t>
    </dgm:pt>
    <dgm:pt modelId="{573ED094-E8DF-4208-B428-2422BB2F063E}">
      <dgm:prSet/>
      <dgm:spPr/>
      <dgm:t>
        <a:bodyPr/>
        <a:lstStyle/>
        <a:p>
          <a:r>
            <a:rPr lang="en-US" dirty="0"/>
            <a:t>Review available exams: </a:t>
          </a:r>
          <a:r>
            <a:rPr lang="en-US" dirty="0">
              <a:solidFill>
                <a:srgbClr val="002060"/>
              </a:solidFill>
              <a:hlinkClick xmlns:r="http://schemas.openxmlformats.org/officeDocument/2006/relationships" r:id="rId2">
                <a:extLst>
                  <a:ext uri="{A12FA001-AC4F-418D-AE19-62706E023703}">
                    <ahyp:hlinkClr xmlns:ahyp="http://schemas.microsoft.com/office/drawing/2018/hyperlinkcolor" val="tx"/>
                  </a:ext>
                </a:extLst>
              </a:hlinkClick>
            </a:rPr>
            <a:t>http://www.cpuc.ca.gov/jobs/</a:t>
          </a:r>
          <a:r>
            <a:rPr lang="en-US" dirty="0">
              <a:solidFill>
                <a:srgbClr val="002060"/>
              </a:solidFill>
            </a:rPr>
            <a:t> </a:t>
          </a:r>
        </a:p>
      </dgm:t>
    </dgm:pt>
    <dgm:pt modelId="{52B009DE-6C32-418E-9CC9-A37E651C96E3}" type="parTrans" cxnId="{1D8CE2AF-BA53-4E33-B7FD-866D03EC6903}">
      <dgm:prSet/>
      <dgm:spPr/>
      <dgm:t>
        <a:bodyPr/>
        <a:lstStyle/>
        <a:p>
          <a:endParaRPr lang="en-US"/>
        </a:p>
      </dgm:t>
    </dgm:pt>
    <dgm:pt modelId="{680C21F0-9280-43E8-858B-7B22965EE3F7}" type="sibTrans" cxnId="{1D8CE2AF-BA53-4E33-B7FD-866D03EC6903}">
      <dgm:prSet/>
      <dgm:spPr/>
      <dgm:t>
        <a:bodyPr/>
        <a:lstStyle/>
        <a:p>
          <a:endParaRPr lang="en-US"/>
        </a:p>
      </dgm:t>
    </dgm:pt>
    <dgm:pt modelId="{9B79C00B-4D0E-44E3-B096-17D24B9D25B1}">
      <dgm:prSet/>
      <dgm:spPr/>
      <dgm:t>
        <a:bodyPr/>
        <a:lstStyle/>
        <a:p>
          <a:r>
            <a:rPr lang="en-US" dirty="0"/>
            <a:t>Once you pass the exam for that level, find relevant jobs in that level</a:t>
          </a:r>
        </a:p>
      </dgm:t>
    </dgm:pt>
    <dgm:pt modelId="{B643D3AC-7F90-4445-829A-8971134C0649}" type="parTrans" cxnId="{CFBF7271-9FD2-4747-AA19-50798B27C255}">
      <dgm:prSet/>
      <dgm:spPr/>
      <dgm:t>
        <a:bodyPr/>
        <a:lstStyle/>
        <a:p>
          <a:endParaRPr lang="en-US"/>
        </a:p>
      </dgm:t>
    </dgm:pt>
    <dgm:pt modelId="{5C5D02C0-7873-4BE7-BC93-23AE21561861}" type="sibTrans" cxnId="{CFBF7271-9FD2-4747-AA19-50798B27C255}">
      <dgm:prSet/>
      <dgm:spPr/>
      <dgm:t>
        <a:bodyPr/>
        <a:lstStyle/>
        <a:p>
          <a:endParaRPr lang="en-US"/>
        </a:p>
      </dgm:t>
    </dgm:pt>
    <dgm:pt modelId="{E64BBC43-1DBD-43E7-A63A-39B6E2D17837}">
      <dgm:prSet/>
      <dgm:spPr/>
      <dgm:t>
        <a:bodyPr/>
        <a:lstStyle/>
        <a:p>
          <a:endParaRPr lang="en-US" dirty="0"/>
        </a:p>
      </dgm:t>
    </dgm:pt>
    <dgm:pt modelId="{A1392505-F474-4492-B878-B8DD48E763B6}" type="parTrans" cxnId="{434B67B7-13AD-4BD5-8956-419FB40B6BE8}">
      <dgm:prSet/>
      <dgm:spPr/>
      <dgm:t>
        <a:bodyPr/>
        <a:lstStyle/>
        <a:p>
          <a:endParaRPr lang="en-US"/>
        </a:p>
      </dgm:t>
    </dgm:pt>
    <dgm:pt modelId="{747BBF15-D5AF-4C3D-ABBD-0EBD5937F9E2}" type="sibTrans" cxnId="{434B67B7-13AD-4BD5-8956-419FB40B6BE8}">
      <dgm:prSet/>
      <dgm:spPr/>
      <dgm:t>
        <a:bodyPr/>
        <a:lstStyle/>
        <a:p>
          <a:endParaRPr lang="en-US"/>
        </a:p>
      </dgm:t>
    </dgm:pt>
    <dgm:pt modelId="{A7A077D8-9575-47B6-A8D7-05DB41824F94}">
      <dgm:prSet/>
      <dgm:spPr/>
      <dgm:t>
        <a:bodyPr/>
        <a:lstStyle/>
        <a:p>
          <a:r>
            <a:rPr lang="en-US" b="1" dirty="0"/>
            <a:t>Take exam for appropriate classification and level (PURA I, II,III, or V; UE*, PPS, PM, SSA, AGPA)</a:t>
          </a:r>
        </a:p>
      </dgm:t>
    </dgm:pt>
    <dgm:pt modelId="{22C12DA7-1CFA-4C35-BB31-EA2081F6603C}" type="parTrans" cxnId="{5C9068CF-B896-417C-B9CF-5450B22B1464}">
      <dgm:prSet/>
      <dgm:spPr/>
      <dgm:t>
        <a:bodyPr/>
        <a:lstStyle/>
        <a:p>
          <a:endParaRPr lang="en-US"/>
        </a:p>
      </dgm:t>
    </dgm:pt>
    <dgm:pt modelId="{BEAB8976-7C07-4059-8B9F-2F0247A38216}" type="sibTrans" cxnId="{5C9068CF-B896-417C-B9CF-5450B22B1464}">
      <dgm:prSet/>
      <dgm:spPr/>
      <dgm:t>
        <a:bodyPr/>
        <a:lstStyle/>
        <a:p>
          <a:endParaRPr lang="en-US"/>
        </a:p>
      </dgm:t>
    </dgm:pt>
    <dgm:pt modelId="{49172D1C-467C-4C7F-A2FE-BC0A319E4797}">
      <dgm:prSet/>
      <dgm:spPr/>
      <dgm:t>
        <a:bodyPr/>
        <a:lstStyle/>
        <a:p>
          <a:r>
            <a:rPr lang="en-US" b="1" u="sng" dirty="0">
              <a:solidFill>
                <a:srgbClr val="00B0F0"/>
              </a:solidFill>
              <a:hlinkClick xmlns:r="http://schemas.openxmlformats.org/officeDocument/2006/relationships" r:id="rId3">
                <a:extLst>
                  <a:ext uri="{A12FA001-AC4F-418D-AE19-62706E023703}">
                    <ahyp:hlinkClr xmlns:ahyp="http://schemas.microsoft.com/office/drawing/2018/hyperlinkcolor" val="tx"/>
                  </a:ext>
                </a:extLst>
              </a:hlinkClick>
            </a:rPr>
            <a:t>calhr.ca.gov </a:t>
          </a:r>
          <a:endParaRPr lang="en-US" b="1" u="sng" dirty="0">
            <a:solidFill>
              <a:srgbClr val="00B0F0"/>
            </a:solidFill>
          </a:endParaRPr>
        </a:p>
      </dgm:t>
    </dgm:pt>
    <dgm:pt modelId="{7FECB84D-1AE5-4DA3-81C2-C602F4428DA0}" type="parTrans" cxnId="{47783A66-ECA0-4378-AD1A-BB962BF48B39}">
      <dgm:prSet/>
      <dgm:spPr/>
      <dgm:t>
        <a:bodyPr/>
        <a:lstStyle/>
        <a:p>
          <a:endParaRPr lang="en-US"/>
        </a:p>
      </dgm:t>
    </dgm:pt>
    <dgm:pt modelId="{8650EF3F-A2E9-4448-898B-276E62064DCF}" type="sibTrans" cxnId="{47783A66-ECA0-4378-AD1A-BB962BF48B39}">
      <dgm:prSet/>
      <dgm:spPr/>
      <dgm:t>
        <a:bodyPr/>
        <a:lstStyle/>
        <a:p>
          <a:endParaRPr lang="en-US"/>
        </a:p>
      </dgm:t>
    </dgm:pt>
    <dgm:pt modelId="{086EC433-AD27-429D-9862-776B5FCBA9A7}">
      <dgm:prSet custT="1"/>
      <dgm:spPr/>
      <dgm:t>
        <a:bodyPr/>
        <a:lstStyle/>
        <a:p>
          <a:r>
            <a:rPr lang="en-US" sz="2000" dirty="0"/>
            <a:t>Entry, Mid level and Senior level Roles</a:t>
          </a:r>
        </a:p>
      </dgm:t>
    </dgm:pt>
    <dgm:pt modelId="{A35B6E1A-BA5E-4AF0-9C39-AA492A7A56C7}" type="parTrans" cxnId="{7CA0AA0E-CEE8-492D-AAF4-63E0A4506D75}">
      <dgm:prSet/>
      <dgm:spPr/>
      <dgm:t>
        <a:bodyPr/>
        <a:lstStyle/>
        <a:p>
          <a:endParaRPr lang="en-US"/>
        </a:p>
      </dgm:t>
    </dgm:pt>
    <dgm:pt modelId="{943E8A24-38EB-4D6C-824C-56D151D8269F}" type="sibTrans" cxnId="{7CA0AA0E-CEE8-492D-AAF4-63E0A4506D75}">
      <dgm:prSet/>
      <dgm:spPr/>
      <dgm:t>
        <a:bodyPr/>
        <a:lstStyle/>
        <a:p>
          <a:endParaRPr lang="en-US"/>
        </a:p>
      </dgm:t>
    </dgm:pt>
    <dgm:pt modelId="{E4F5C93D-D1DD-4645-938B-5499C513FBF5}">
      <dgm:prSet custT="1"/>
      <dgm:spPr/>
      <dgm:t>
        <a:bodyPr/>
        <a:lstStyle/>
        <a:p>
          <a:r>
            <a:rPr lang="en-US" sz="2000" dirty="0"/>
            <a:t>Program Project Supervisor and Program Manager</a:t>
          </a:r>
        </a:p>
      </dgm:t>
    </dgm:pt>
    <dgm:pt modelId="{32172B3D-BB58-4C87-AF2A-565C07322625}" type="parTrans" cxnId="{FCFA9C2B-7D91-4F0D-902D-90BF6D543914}">
      <dgm:prSet/>
      <dgm:spPr/>
      <dgm:t>
        <a:bodyPr/>
        <a:lstStyle/>
        <a:p>
          <a:endParaRPr lang="en-US"/>
        </a:p>
      </dgm:t>
    </dgm:pt>
    <dgm:pt modelId="{1CB79F6F-8DAA-4B58-8BAE-C61E2A99161E}" type="sibTrans" cxnId="{FCFA9C2B-7D91-4F0D-902D-90BF6D543914}">
      <dgm:prSet/>
      <dgm:spPr/>
      <dgm:t>
        <a:bodyPr/>
        <a:lstStyle/>
        <a:p>
          <a:endParaRPr lang="en-US"/>
        </a:p>
      </dgm:t>
    </dgm:pt>
    <dgm:pt modelId="{6321F06C-40E5-41BE-9641-AE2482BB8D19}">
      <dgm:prSet custT="1"/>
      <dgm:spPr/>
      <dgm:t>
        <a:bodyPr/>
        <a:lstStyle/>
        <a:p>
          <a:endParaRPr lang="en-US" sz="2000" b="0" dirty="0"/>
        </a:p>
      </dgm:t>
    </dgm:pt>
    <dgm:pt modelId="{35FB0CA8-9B7B-4D36-8E68-44208E9552EC}" type="parTrans" cxnId="{A923AD21-2E07-4221-B787-C31046D6C79D}">
      <dgm:prSet/>
      <dgm:spPr/>
      <dgm:t>
        <a:bodyPr/>
        <a:lstStyle/>
        <a:p>
          <a:endParaRPr lang="en-US"/>
        </a:p>
      </dgm:t>
    </dgm:pt>
    <dgm:pt modelId="{723D48B3-5625-406F-B992-E6FA8B66B48F}" type="sibTrans" cxnId="{A923AD21-2E07-4221-B787-C31046D6C79D}">
      <dgm:prSet/>
      <dgm:spPr/>
      <dgm:t>
        <a:bodyPr/>
        <a:lstStyle/>
        <a:p>
          <a:endParaRPr lang="en-US"/>
        </a:p>
      </dgm:t>
    </dgm:pt>
    <dgm:pt modelId="{B12CDABC-D2B8-4097-8FE4-DC96274061D7}">
      <dgm:prSet custT="1"/>
      <dgm:spPr/>
      <dgm:t>
        <a:bodyPr/>
        <a:lstStyle/>
        <a:p>
          <a:r>
            <a:rPr lang="en-US" sz="2000" dirty="0"/>
            <a:t>Administrative and Support Staff</a:t>
          </a:r>
        </a:p>
      </dgm:t>
    </dgm:pt>
    <dgm:pt modelId="{0FC718DE-6B6F-427F-8A8A-5F256168DF8D}" type="parTrans" cxnId="{55D7C7AC-6744-40AC-BC68-052217BFD719}">
      <dgm:prSet/>
      <dgm:spPr/>
      <dgm:t>
        <a:bodyPr/>
        <a:lstStyle/>
        <a:p>
          <a:endParaRPr lang="en-US"/>
        </a:p>
      </dgm:t>
    </dgm:pt>
    <dgm:pt modelId="{CDAA7661-1D9F-4DB8-A1EC-7F0FE36F44FA}" type="sibTrans" cxnId="{55D7C7AC-6744-40AC-BC68-052217BFD719}">
      <dgm:prSet/>
      <dgm:spPr/>
      <dgm:t>
        <a:bodyPr/>
        <a:lstStyle/>
        <a:p>
          <a:endParaRPr lang="en-US"/>
        </a:p>
      </dgm:t>
    </dgm:pt>
    <dgm:pt modelId="{5CBB8DED-B51E-49C7-9058-C6FC8969F905}">
      <dgm:prSet custT="1"/>
      <dgm:spPr/>
      <dgm:t>
        <a:bodyPr/>
        <a:lstStyle/>
        <a:p>
          <a:r>
            <a:rPr lang="en-US" sz="2000" b="0" dirty="0"/>
            <a:t>Public Utilities Regulatory Analyst (PURA)</a:t>
          </a:r>
          <a:endParaRPr lang="en-US" sz="2000" dirty="0"/>
        </a:p>
      </dgm:t>
    </dgm:pt>
    <dgm:pt modelId="{1A76BF37-D4AF-4807-A995-D16825FACD2A}" type="parTrans" cxnId="{50E6EF19-4745-4FEB-9124-1BA4B12C906D}">
      <dgm:prSet/>
      <dgm:spPr/>
      <dgm:t>
        <a:bodyPr/>
        <a:lstStyle/>
        <a:p>
          <a:endParaRPr lang="en-US"/>
        </a:p>
      </dgm:t>
    </dgm:pt>
    <dgm:pt modelId="{C5A1EA00-6BEF-4FA8-996F-76A84B805982}" type="sibTrans" cxnId="{50E6EF19-4745-4FEB-9124-1BA4B12C906D}">
      <dgm:prSet/>
      <dgm:spPr/>
      <dgm:t>
        <a:bodyPr/>
        <a:lstStyle/>
        <a:p>
          <a:endParaRPr lang="en-US"/>
        </a:p>
      </dgm:t>
    </dgm:pt>
    <dgm:pt modelId="{0FD940EA-EA2B-4CFB-9F5B-A18397D3965C}">
      <dgm:prSet custT="1"/>
      <dgm:spPr/>
      <dgm:t>
        <a:bodyPr/>
        <a:lstStyle/>
        <a:p>
          <a:r>
            <a:rPr lang="en-US" sz="2000" b="0" dirty="0"/>
            <a:t>Utilities Engineer (UE)</a:t>
          </a:r>
        </a:p>
      </dgm:t>
    </dgm:pt>
    <dgm:pt modelId="{097C6502-4D6E-439D-B756-CE38FF8B6A87}" type="parTrans" cxnId="{94E62F3E-E8B2-48CB-8614-BF6A9FAB040D}">
      <dgm:prSet/>
      <dgm:spPr/>
      <dgm:t>
        <a:bodyPr/>
        <a:lstStyle/>
        <a:p>
          <a:endParaRPr lang="en-US"/>
        </a:p>
      </dgm:t>
    </dgm:pt>
    <dgm:pt modelId="{EC3BA035-1EDC-457A-A4D7-EC1DBF8DC43D}" type="sibTrans" cxnId="{94E62F3E-E8B2-48CB-8614-BF6A9FAB040D}">
      <dgm:prSet/>
      <dgm:spPr/>
      <dgm:t>
        <a:bodyPr/>
        <a:lstStyle/>
        <a:p>
          <a:endParaRPr lang="en-US"/>
        </a:p>
      </dgm:t>
    </dgm:pt>
    <dgm:pt modelId="{9DF3F668-911D-4E2B-ADFF-6B821630E42F}" type="pres">
      <dgm:prSet presAssocID="{50ECC2DE-2EA3-4DA8-A7EF-FF335CDA3488}" presName="Name0" presStyleCnt="0">
        <dgm:presLayoutVars>
          <dgm:chMax/>
          <dgm:chPref val="3"/>
          <dgm:dir/>
          <dgm:animOne val="branch"/>
          <dgm:animLvl val="lvl"/>
        </dgm:presLayoutVars>
      </dgm:prSet>
      <dgm:spPr/>
    </dgm:pt>
    <dgm:pt modelId="{527CAC46-84B6-4339-A3D0-BD51C6042A63}" type="pres">
      <dgm:prSet presAssocID="{CD0625C8-7416-4AB0-819A-F81AECCFD42F}" presName="composite" presStyleCnt="0"/>
      <dgm:spPr/>
    </dgm:pt>
    <dgm:pt modelId="{40DB7B23-5DC0-478C-B240-1D23D296C336}" type="pres">
      <dgm:prSet presAssocID="{CD0625C8-7416-4AB0-819A-F81AECCFD42F}" presName="FirstChild" presStyleLbl="revTx" presStyleIdx="0" presStyleCnt="4">
        <dgm:presLayoutVars>
          <dgm:chMax val="0"/>
          <dgm:chPref val="0"/>
          <dgm:bulletEnabled val="1"/>
        </dgm:presLayoutVars>
      </dgm:prSet>
      <dgm:spPr/>
    </dgm:pt>
    <dgm:pt modelId="{ED6F54F9-B09F-4E05-A099-677F3600E3EF}" type="pres">
      <dgm:prSet presAssocID="{CD0625C8-7416-4AB0-819A-F81AECCFD42F}" presName="Parent" presStyleLbl="alignNode1" presStyleIdx="0" presStyleCnt="2" custScaleY="64075" custLinFactNeighborX="-4753" custLinFactNeighborY="19841">
        <dgm:presLayoutVars>
          <dgm:chMax val="3"/>
          <dgm:chPref val="3"/>
          <dgm:bulletEnabled val="1"/>
        </dgm:presLayoutVars>
      </dgm:prSet>
      <dgm:spPr/>
    </dgm:pt>
    <dgm:pt modelId="{DAB4F07E-BF73-4294-946E-12E42A227392}" type="pres">
      <dgm:prSet presAssocID="{CD0625C8-7416-4AB0-819A-F81AECCFD42F}" presName="Accent" presStyleLbl="parChTrans1D1" presStyleIdx="0" presStyleCnt="2"/>
      <dgm:spPr/>
    </dgm:pt>
    <dgm:pt modelId="{91BA965F-F1C5-4424-AAA1-B90538097111}" type="pres">
      <dgm:prSet presAssocID="{CD0625C8-7416-4AB0-819A-F81AECCFD42F}" presName="Child" presStyleLbl="revTx" presStyleIdx="1" presStyleCnt="4" custScaleY="146939">
        <dgm:presLayoutVars>
          <dgm:chMax val="0"/>
          <dgm:chPref val="0"/>
          <dgm:bulletEnabled val="1"/>
        </dgm:presLayoutVars>
      </dgm:prSet>
      <dgm:spPr/>
    </dgm:pt>
    <dgm:pt modelId="{A9965F02-97F3-415C-8326-D2684BEAC130}" type="pres">
      <dgm:prSet presAssocID="{C4C5CD95-11CF-48BE-853C-B85EDFBDAAC3}" presName="sibTrans" presStyleCnt="0"/>
      <dgm:spPr/>
    </dgm:pt>
    <dgm:pt modelId="{FE3AC0BD-F81B-4BAC-AC13-6B01C092C6DB}" type="pres">
      <dgm:prSet presAssocID="{07D3635E-C456-46D0-A044-6C2B22C9253A}" presName="composite" presStyleCnt="0"/>
      <dgm:spPr/>
    </dgm:pt>
    <dgm:pt modelId="{C365008F-D454-4E16-A04C-477DECB18062}" type="pres">
      <dgm:prSet presAssocID="{07D3635E-C456-46D0-A044-6C2B22C9253A}" presName="FirstChild" presStyleLbl="revTx" presStyleIdx="2" presStyleCnt="4">
        <dgm:presLayoutVars>
          <dgm:chMax val="0"/>
          <dgm:chPref val="0"/>
          <dgm:bulletEnabled val="1"/>
        </dgm:presLayoutVars>
      </dgm:prSet>
      <dgm:spPr/>
    </dgm:pt>
    <dgm:pt modelId="{F5BE766B-0AC5-423C-A4D3-20AF66069C5A}" type="pres">
      <dgm:prSet presAssocID="{07D3635E-C456-46D0-A044-6C2B22C9253A}" presName="Parent" presStyleLbl="alignNode1" presStyleIdx="1" presStyleCnt="2" custScaleY="75475" custLinFactNeighborX="-2907" custLinFactNeighborY="-52500">
        <dgm:presLayoutVars>
          <dgm:chMax val="3"/>
          <dgm:chPref val="3"/>
          <dgm:bulletEnabled val="1"/>
        </dgm:presLayoutVars>
      </dgm:prSet>
      <dgm:spPr/>
    </dgm:pt>
    <dgm:pt modelId="{E6A8C480-3579-4FF5-87DA-134E218C6FD0}" type="pres">
      <dgm:prSet presAssocID="{07D3635E-C456-46D0-A044-6C2B22C9253A}" presName="Accent" presStyleLbl="parChTrans1D1" presStyleIdx="1" presStyleCnt="2" custLinFactY="-600000" custLinFactNeighborX="-588" custLinFactNeighborY="-613133"/>
      <dgm:spPr/>
    </dgm:pt>
    <dgm:pt modelId="{2F117905-015B-483E-99A7-0616F527A3C3}" type="pres">
      <dgm:prSet presAssocID="{07D3635E-C456-46D0-A044-6C2B22C9253A}" presName="Child" presStyleLbl="revTx" presStyleIdx="3" presStyleCnt="4" custLinFactNeighborX="432" custLinFactNeighborY="-45598">
        <dgm:presLayoutVars>
          <dgm:chMax val="0"/>
          <dgm:chPref val="0"/>
          <dgm:bulletEnabled val="1"/>
        </dgm:presLayoutVars>
      </dgm:prSet>
      <dgm:spPr/>
    </dgm:pt>
  </dgm:ptLst>
  <dgm:cxnLst>
    <dgm:cxn modelId="{7CA0AA0E-CEE8-492D-AAF4-63E0A4506D75}" srcId="{CD0625C8-7416-4AB0-819A-F81AECCFD42F}" destId="{086EC433-AD27-429D-9862-776B5FCBA9A7}" srcOrd="1" destOrd="0" parTransId="{A35B6E1A-BA5E-4AF0-9C39-AA492A7A56C7}" sibTransId="{943E8A24-38EB-4D6C-824C-56D151D8269F}"/>
    <dgm:cxn modelId="{50E6EF19-4745-4FEB-9124-1BA4B12C906D}" srcId="{086EC433-AD27-429D-9862-776B5FCBA9A7}" destId="{5CBB8DED-B51E-49C7-9058-C6FC8969F905}" srcOrd="0" destOrd="0" parTransId="{1A76BF37-D4AF-4807-A995-D16825FACD2A}" sibTransId="{C5A1EA00-6BEF-4FA8-996F-76A84B805982}"/>
    <dgm:cxn modelId="{E285CB1E-0FA1-48E7-A3AB-10456F3FC7D2}" srcId="{07D3635E-C456-46D0-A044-6C2B22C9253A}" destId="{8270D0D2-537A-44D9-AF76-562F31B6FA55}" srcOrd="1" destOrd="0" parTransId="{E43689F1-4870-4C2A-9A61-F951412358F5}" sibTransId="{06AB8025-9C7A-4D75-B552-04C06B8FBC4E}"/>
    <dgm:cxn modelId="{A923AD21-2E07-4221-B787-C31046D6C79D}" srcId="{B12CDABC-D2B8-4097-8FE4-DC96274061D7}" destId="{6321F06C-40E5-41BE-9641-AE2482BB8D19}" srcOrd="0" destOrd="0" parTransId="{35FB0CA8-9B7B-4D36-8E68-44208E9552EC}" sibTransId="{723D48B3-5625-406F-B992-E6FA8B66B48F}"/>
    <dgm:cxn modelId="{971F2122-060C-46B2-A298-782A9C35D33E}" type="presOf" srcId="{29574555-BA0E-4907-B753-EEDBA631024C}" destId="{40DB7B23-5DC0-478C-B240-1D23D296C336}" srcOrd="0" destOrd="0" presId="urn:microsoft.com/office/officeart/2011/layout/TabList"/>
    <dgm:cxn modelId="{B0C67A2A-58F8-40DB-9E39-59D0D8289EA5}" type="presOf" srcId="{CD0625C8-7416-4AB0-819A-F81AECCFD42F}" destId="{ED6F54F9-B09F-4E05-A099-677F3600E3EF}" srcOrd="0" destOrd="0" presId="urn:microsoft.com/office/officeart/2011/layout/TabList"/>
    <dgm:cxn modelId="{FCFA9C2B-7D91-4F0D-902D-90BF6D543914}" srcId="{CD0625C8-7416-4AB0-819A-F81AECCFD42F}" destId="{E4F5C93D-D1DD-4645-938B-5499C513FBF5}" srcOrd="2" destOrd="0" parTransId="{32172B3D-BB58-4C87-AF2A-565C07322625}" sibTransId="{1CB79F6F-8DAA-4B58-8BAE-C61E2A99161E}"/>
    <dgm:cxn modelId="{3AE41B2C-7135-473E-A16D-3DAB8C823366}" type="presOf" srcId="{A7A077D8-9575-47B6-A8D7-05DB41824F94}" destId="{2F117905-015B-483E-99A7-0616F527A3C3}" srcOrd="0" destOrd="3" presId="urn:microsoft.com/office/officeart/2011/layout/TabList"/>
    <dgm:cxn modelId="{7E7B5A32-030A-41D2-A585-C9C9E818EA13}" srcId="{50ECC2DE-2EA3-4DA8-A7EF-FF335CDA3488}" destId="{CD0625C8-7416-4AB0-819A-F81AECCFD42F}" srcOrd="0" destOrd="0" parTransId="{A8B168FD-4878-4FE6-A1C7-12CBE42300B8}" sibTransId="{C4C5CD95-11CF-48BE-853C-B85EDFBDAAC3}"/>
    <dgm:cxn modelId="{94E62F3E-E8B2-48CB-8614-BF6A9FAB040D}" srcId="{086EC433-AD27-429D-9862-776B5FCBA9A7}" destId="{0FD940EA-EA2B-4CFB-9F5B-A18397D3965C}" srcOrd="1" destOrd="0" parTransId="{097C6502-4D6E-439D-B756-CE38FF8B6A87}" sibTransId="{EC3BA035-1EDC-457A-A4D7-EC1DBF8DC43D}"/>
    <dgm:cxn modelId="{3A4D4C61-FE5E-4881-9BF3-2540094422DF}" type="presOf" srcId="{0FD940EA-EA2B-4CFB-9F5B-A18397D3965C}" destId="{91BA965F-F1C5-4424-AAA1-B90538097111}" srcOrd="0" destOrd="2" presId="urn:microsoft.com/office/officeart/2011/layout/TabList"/>
    <dgm:cxn modelId="{E34F4C61-1A12-4CA0-8944-3EA95F5C7CE8}" type="presOf" srcId="{E4F5C93D-D1DD-4645-938B-5499C513FBF5}" destId="{91BA965F-F1C5-4424-AAA1-B90538097111}" srcOrd="0" destOrd="3" presId="urn:microsoft.com/office/officeart/2011/layout/TabList"/>
    <dgm:cxn modelId="{DD66FA63-07F2-4CFD-96B4-C2EE2F5EC0AF}" type="presOf" srcId="{49172D1C-467C-4C7F-A2FE-BC0A319E4797}" destId="{2F117905-015B-483E-99A7-0616F527A3C3}" srcOrd="0" destOrd="1" presId="urn:microsoft.com/office/officeart/2011/layout/TabList"/>
    <dgm:cxn modelId="{2AA8B464-88FE-4524-B545-B65DBB633B94}" type="presOf" srcId="{07D3635E-C456-46D0-A044-6C2B22C9253A}" destId="{F5BE766B-0AC5-423C-A4D3-20AF66069C5A}" srcOrd="0" destOrd="0" presId="urn:microsoft.com/office/officeart/2011/layout/TabList"/>
    <dgm:cxn modelId="{47783A66-ECA0-4378-AD1A-BB962BF48B39}" srcId="{8270D0D2-537A-44D9-AF76-562F31B6FA55}" destId="{49172D1C-467C-4C7F-A2FE-BC0A319E4797}" srcOrd="0" destOrd="0" parTransId="{7FECB84D-1AE5-4DA3-81C2-C602F4428DA0}" sibTransId="{8650EF3F-A2E9-4448-898B-276E62064DCF}"/>
    <dgm:cxn modelId="{CFBF7271-9FD2-4747-AA19-50798B27C255}" srcId="{07D3635E-C456-46D0-A044-6C2B22C9253A}" destId="{9B79C00B-4D0E-44E3-B096-17D24B9D25B1}" srcOrd="4" destOrd="0" parTransId="{B643D3AC-7F90-4445-829A-8971134C0649}" sibTransId="{5C5D02C0-7873-4BE7-BC93-23AE21561861}"/>
    <dgm:cxn modelId="{09BF1E75-1BD1-4411-A777-6370436EC531}" type="presOf" srcId="{E64BBC43-1DBD-43E7-A63A-39B6E2D17837}" destId="{C365008F-D454-4E16-A04C-477DECB18062}" srcOrd="0" destOrd="0" presId="urn:microsoft.com/office/officeart/2011/layout/TabList"/>
    <dgm:cxn modelId="{A7DCD256-0678-4510-BF97-EC58BEA62AAC}" type="presOf" srcId="{6321F06C-40E5-41BE-9641-AE2482BB8D19}" destId="{91BA965F-F1C5-4424-AAA1-B90538097111}" srcOrd="0" destOrd="5" presId="urn:microsoft.com/office/officeart/2011/layout/TabList"/>
    <dgm:cxn modelId="{C0E02C57-8E16-464B-9DCD-61AFDB8B63F1}" srcId="{50ECC2DE-2EA3-4DA8-A7EF-FF335CDA3488}" destId="{07D3635E-C456-46D0-A044-6C2B22C9253A}" srcOrd="1" destOrd="0" parTransId="{3A440144-3AB1-44B0-8409-8C433119535D}" sibTransId="{F4403FF7-57BF-4003-9063-4FE16474217A}"/>
    <dgm:cxn modelId="{6A972884-0FDB-4DB6-87D4-501DE47BE513}" srcId="{CD0625C8-7416-4AB0-819A-F81AECCFD42F}" destId="{29574555-BA0E-4907-B753-EEDBA631024C}" srcOrd="0" destOrd="0" parTransId="{E069D128-FB1A-42B3-98F7-AEF3681D30CD}" sibTransId="{3D700DB5-E811-4899-AA7C-52BB6C87F962}"/>
    <dgm:cxn modelId="{670FCF9E-4358-49DB-B10D-9F39026EBD39}" type="presOf" srcId="{8270D0D2-537A-44D9-AF76-562F31B6FA55}" destId="{2F117905-015B-483E-99A7-0616F527A3C3}" srcOrd="0" destOrd="0" presId="urn:microsoft.com/office/officeart/2011/layout/TabList"/>
    <dgm:cxn modelId="{55D7C7AC-6744-40AC-BC68-052217BFD719}" srcId="{CD0625C8-7416-4AB0-819A-F81AECCFD42F}" destId="{B12CDABC-D2B8-4097-8FE4-DC96274061D7}" srcOrd="3" destOrd="0" parTransId="{0FC718DE-6B6F-427F-8A8A-5F256168DF8D}" sibTransId="{CDAA7661-1D9F-4DB8-A1EC-7F0FE36F44FA}"/>
    <dgm:cxn modelId="{1D8CE2AF-BA53-4E33-B7FD-866D03EC6903}" srcId="{07D3635E-C456-46D0-A044-6C2B22C9253A}" destId="{573ED094-E8DF-4208-B428-2422BB2F063E}" srcOrd="2" destOrd="0" parTransId="{52B009DE-6C32-418E-9CC9-A37E651C96E3}" sibTransId="{680C21F0-9280-43E8-858B-7B22965EE3F7}"/>
    <dgm:cxn modelId="{434B67B7-13AD-4BD5-8956-419FB40B6BE8}" srcId="{07D3635E-C456-46D0-A044-6C2B22C9253A}" destId="{E64BBC43-1DBD-43E7-A63A-39B6E2D17837}" srcOrd="0" destOrd="0" parTransId="{A1392505-F474-4492-B878-B8DD48E763B6}" sibTransId="{747BBF15-D5AF-4C3D-ABBD-0EBD5937F9E2}"/>
    <dgm:cxn modelId="{5C9068CF-B896-417C-B9CF-5450B22B1464}" srcId="{07D3635E-C456-46D0-A044-6C2B22C9253A}" destId="{A7A077D8-9575-47B6-A8D7-05DB41824F94}" srcOrd="3" destOrd="0" parTransId="{22C12DA7-1CFA-4C35-BB31-EA2081F6603C}" sibTransId="{BEAB8976-7C07-4059-8B9F-2F0247A38216}"/>
    <dgm:cxn modelId="{9D8699DB-CC0F-489D-8323-FF992A90D2ED}" type="presOf" srcId="{086EC433-AD27-429D-9862-776B5FCBA9A7}" destId="{91BA965F-F1C5-4424-AAA1-B90538097111}" srcOrd="0" destOrd="0" presId="urn:microsoft.com/office/officeart/2011/layout/TabList"/>
    <dgm:cxn modelId="{4F84CBE5-959F-4B92-B1BE-2E88197F6812}" type="presOf" srcId="{573ED094-E8DF-4208-B428-2422BB2F063E}" destId="{2F117905-015B-483E-99A7-0616F527A3C3}" srcOrd="0" destOrd="2" presId="urn:microsoft.com/office/officeart/2011/layout/TabList"/>
    <dgm:cxn modelId="{DE0A32E9-DA71-4174-A510-9839E871FB47}" type="presOf" srcId="{5CBB8DED-B51E-49C7-9058-C6FC8969F905}" destId="{91BA965F-F1C5-4424-AAA1-B90538097111}" srcOrd="0" destOrd="1" presId="urn:microsoft.com/office/officeart/2011/layout/TabList"/>
    <dgm:cxn modelId="{80608EE9-F347-451A-A896-76A090F2C604}" type="presOf" srcId="{50ECC2DE-2EA3-4DA8-A7EF-FF335CDA3488}" destId="{9DF3F668-911D-4E2B-ADFF-6B821630E42F}" srcOrd="0" destOrd="0" presId="urn:microsoft.com/office/officeart/2011/layout/TabList"/>
    <dgm:cxn modelId="{57CC44F5-9E65-4A42-B2F0-6D5A25250743}" type="presOf" srcId="{9B79C00B-4D0E-44E3-B096-17D24B9D25B1}" destId="{2F117905-015B-483E-99A7-0616F527A3C3}" srcOrd="0" destOrd="4" presId="urn:microsoft.com/office/officeart/2011/layout/TabList"/>
    <dgm:cxn modelId="{C72451F7-D8AF-49E4-AD29-EFD887079A1A}" type="presOf" srcId="{B12CDABC-D2B8-4097-8FE4-DC96274061D7}" destId="{91BA965F-F1C5-4424-AAA1-B90538097111}" srcOrd="0" destOrd="4" presId="urn:microsoft.com/office/officeart/2011/layout/TabList"/>
    <dgm:cxn modelId="{2BEBAD03-8DE5-428C-A22E-7A74364DE221}" type="presParOf" srcId="{9DF3F668-911D-4E2B-ADFF-6B821630E42F}" destId="{527CAC46-84B6-4339-A3D0-BD51C6042A63}" srcOrd="0" destOrd="0" presId="urn:microsoft.com/office/officeart/2011/layout/TabList"/>
    <dgm:cxn modelId="{4B93A1C3-6C20-4772-BC2D-6D3643389890}" type="presParOf" srcId="{527CAC46-84B6-4339-A3D0-BD51C6042A63}" destId="{40DB7B23-5DC0-478C-B240-1D23D296C336}" srcOrd="0" destOrd="0" presId="urn:microsoft.com/office/officeart/2011/layout/TabList"/>
    <dgm:cxn modelId="{14CA2BD4-D69B-48DC-A521-2D948C6C28F5}" type="presParOf" srcId="{527CAC46-84B6-4339-A3D0-BD51C6042A63}" destId="{ED6F54F9-B09F-4E05-A099-677F3600E3EF}" srcOrd="1" destOrd="0" presId="urn:microsoft.com/office/officeart/2011/layout/TabList"/>
    <dgm:cxn modelId="{A2E1534A-DFD9-4840-A1A2-E7710BF3ED64}" type="presParOf" srcId="{527CAC46-84B6-4339-A3D0-BD51C6042A63}" destId="{DAB4F07E-BF73-4294-946E-12E42A227392}" srcOrd="2" destOrd="0" presId="urn:microsoft.com/office/officeart/2011/layout/TabList"/>
    <dgm:cxn modelId="{4692FDCE-F0D2-4A9D-981A-DFD926F372D9}" type="presParOf" srcId="{9DF3F668-911D-4E2B-ADFF-6B821630E42F}" destId="{91BA965F-F1C5-4424-AAA1-B90538097111}" srcOrd="1" destOrd="0" presId="urn:microsoft.com/office/officeart/2011/layout/TabList"/>
    <dgm:cxn modelId="{26E4B51A-F708-4327-A8FB-B09953750139}" type="presParOf" srcId="{9DF3F668-911D-4E2B-ADFF-6B821630E42F}" destId="{A9965F02-97F3-415C-8326-D2684BEAC130}" srcOrd="2" destOrd="0" presId="urn:microsoft.com/office/officeart/2011/layout/TabList"/>
    <dgm:cxn modelId="{06E4C0B8-87B6-4453-923E-733B7A88FFF2}" type="presParOf" srcId="{9DF3F668-911D-4E2B-ADFF-6B821630E42F}" destId="{FE3AC0BD-F81B-4BAC-AC13-6B01C092C6DB}" srcOrd="3" destOrd="0" presId="urn:microsoft.com/office/officeart/2011/layout/TabList"/>
    <dgm:cxn modelId="{7C9CFFD4-3DD6-45B7-829B-7BE6416DCF38}" type="presParOf" srcId="{FE3AC0BD-F81B-4BAC-AC13-6B01C092C6DB}" destId="{C365008F-D454-4E16-A04C-477DECB18062}" srcOrd="0" destOrd="0" presId="urn:microsoft.com/office/officeart/2011/layout/TabList"/>
    <dgm:cxn modelId="{E128BC2B-43D3-4005-BCDF-ECDE75D958F1}" type="presParOf" srcId="{FE3AC0BD-F81B-4BAC-AC13-6B01C092C6DB}" destId="{F5BE766B-0AC5-423C-A4D3-20AF66069C5A}" srcOrd="1" destOrd="0" presId="urn:microsoft.com/office/officeart/2011/layout/TabList"/>
    <dgm:cxn modelId="{CF0F0CBD-7846-4ABA-A0CC-9DAF7EED72A7}" type="presParOf" srcId="{FE3AC0BD-F81B-4BAC-AC13-6B01C092C6DB}" destId="{E6A8C480-3579-4FF5-87DA-134E218C6FD0}" srcOrd="2" destOrd="0" presId="urn:microsoft.com/office/officeart/2011/layout/TabList"/>
    <dgm:cxn modelId="{21386633-235F-4EE6-9629-2BC4F26BD395}" type="presParOf" srcId="{9DF3F668-911D-4E2B-ADFF-6B821630E42F}" destId="{2F117905-015B-483E-99A7-0616F527A3C3}" srcOrd="4"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F3660-6E67-440D-8592-E79FCA17A20C}">
      <dsp:nvSpPr>
        <dsp:cNvPr id="0" name=""/>
        <dsp:cNvSpPr/>
      </dsp:nvSpPr>
      <dsp:spPr>
        <a:xfrm>
          <a:off x="0" y="0"/>
          <a:ext cx="7561323" cy="879840"/>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rPr>
            <a:t>Industries of Regulation</a:t>
          </a:r>
        </a:p>
      </dsp:txBody>
      <dsp:txXfrm>
        <a:off x="42950" y="42950"/>
        <a:ext cx="7475423" cy="793940"/>
      </dsp:txXfrm>
    </dsp:sp>
    <dsp:sp modelId="{C8EAC76F-4AEB-4B7A-9977-A8E1E1F4639A}">
      <dsp:nvSpPr>
        <dsp:cNvPr id="0" name=""/>
        <dsp:cNvSpPr/>
      </dsp:nvSpPr>
      <dsp:spPr>
        <a:xfrm>
          <a:off x="0" y="889041"/>
          <a:ext cx="7561323" cy="2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72"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Electric utilities</a:t>
          </a:r>
        </a:p>
        <a:p>
          <a:pPr marL="228600" lvl="1" indent="-228600" algn="l" defTabSz="1066800">
            <a:lnSpc>
              <a:spcPct val="90000"/>
            </a:lnSpc>
            <a:spcBef>
              <a:spcPct val="0"/>
            </a:spcBef>
            <a:spcAft>
              <a:spcPct val="20000"/>
            </a:spcAft>
            <a:buChar char="•"/>
          </a:pPr>
          <a:r>
            <a:rPr lang="en-US" sz="2400" kern="1200" dirty="0"/>
            <a:t>Natural gas utilities</a:t>
          </a:r>
        </a:p>
        <a:p>
          <a:pPr marL="228600" lvl="1" indent="-228600" algn="l" defTabSz="1066800">
            <a:lnSpc>
              <a:spcPct val="90000"/>
            </a:lnSpc>
            <a:spcBef>
              <a:spcPct val="0"/>
            </a:spcBef>
            <a:spcAft>
              <a:spcPct val="20000"/>
            </a:spcAft>
            <a:buChar char="•"/>
          </a:pPr>
          <a:r>
            <a:rPr lang="en-US" sz="2400" kern="1200" dirty="0"/>
            <a:t>Telecommunications</a:t>
          </a:r>
        </a:p>
        <a:p>
          <a:pPr marL="228600" lvl="1" indent="-228600" algn="l" defTabSz="1066800">
            <a:lnSpc>
              <a:spcPct val="90000"/>
            </a:lnSpc>
            <a:spcBef>
              <a:spcPct val="0"/>
            </a:spcBef>
            <a:spcAft>
              <a:spcPct val="20000"/>
            </a:spcAft>
            <a:buChar char="•"/>
          </a:pPr>
          <a:r>
            <a:rPr lang="en-US" sz="2400" kern="1200" dirty="0"/>
            <a:t>Water utilities</a:t>
          </a:r>
        </a:p>
        <a:p>
          <a:pPr marL="228600" lvl="1" indent="-228600" algn="l" defTabSz="1066800">
            <a:lnSpc>
              <a:spcPct val="90000"/>
            </a:lnSpc>
            <a:spcBef>
              <a:spcPct val="0"/>
            </a:spcBef>
            <a:spcAft>
              <a:spcPct val="20000"/>
            </a:spcAft>
            <a:buChar char="•"/>
          </a:pPr>
          <a:r>
            <a:rPr lang="en-US" sz="2400" kern="1200" dirty="0"/>
            <a:t>Railroad</a:t>
          </a:r>
        </a:p>
        <a:p>
          <a:pPr marL="228600" lvl="1" indent="-228600" algn="l" defTabSz="1066800">
            <a:lnSpc>
              <a:spcPct val="90000"/>
            </a:lnSpc>
            <a:spcBef>
              <a:spcPct val="0"/>
            </a:spcBef>
            <a:spcAft>
              <a:spcPct val="20000"/>
            </a:spcAft>
            <a:buChar char="•"/>
          </a:pPr>
          <a:r>
            <a:rPr lang="en-US" sz="2400" kern="1200" dirty="0"/>
            <a:t>Rail transit</a:t>
          </a:r>
        </a:p>
        <a:p>
          <a:pPr marL="228600" lvl="1" indent="-228600" algn="l" defTabSz="1066800">
            <a:lnSpc>
              <a:spcPct val="90000"/>
            </a:lnSpc>
            <a:spcBef>
              <a:spcPct val="0"/>
            </a:spcBef>
            <a:spcAft>
              <a:spcPct val="20000"/>
            </a:spcAft>
            <a:buChar char="•"/>
          </a:pPr>
          <a:r>
            <a:rPr lang="en-US" sz="2400" kern="1200" dirty="0"/>
            <a:t>Passenger transportation companies</a:t>
          </a:r>
        </a:p>
      </dsp:txBody>
      <dsp:txXfrm>
        <a:off x="0" y="889041"/>
        <a:ext cx="7561323" cy="2870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D7937-C637-7E42-A595-B2C483A41C87}">
      <dsp:nvSpPr>
        <dsp:cNvPr id="0" name=""/>
        <dsp:cNvSpPr/>
      </dsp:nvSpPr>
      <dsp:spPr>
        <a:xfrm>
          <a:off x="0" y="45025"/>
          <a:ext cx="5507959" cy="720000"/>
        </a:xfrm>
        <a:prstGeom prst="rect">
          <a:avLst/>
        </a:prstGeom>
        <a:solidFill>
          <a:schemeClr val="accent1">
            <a:lumMod val="20000"/>
            <a:lumOff val="8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0">
            <a:lnSpc>
              <a:spcPct val="90000"/>
            </a:lnSpc>
            <a:spcBef>
              <a:spcPct val="0"/>
            </a:spcBef>
            <a:spcAft>
              <a:spcPct val="35000"/>
            </a:spcAft>
            <a:buNone/>
          </a:pPr>
          <a:r>
            <a:rPr lang="en-US" sz="2500" b="1" kern="1200" dirty="0">
              <a:solidFill>
                <a:schemeClr val="tx1"/>
              </a:solidFill>
            </a:rPr>
            <a:t>Key tasks</a:t>
          </a:r>
        </a:p>
      </dsp:txBody>
      <dsp:txXfrm>
        <a:off x="0" y="45025"/>
        <a:ext cx="5507959" cy="720000"/>
      </dsp:txXfrm>
    </dsp:sp>
    <dsp:sp modelId="{D70D79F1-41B4-894A-8B89-CC4DA1F07271}">
      <dsp:nvSpPr>
        <dsp:cNvPr id="0" name=""/>
        <dsp:cNvSpPr/>
      </dsp:nvSpPr>
      <dsp:spPr>
        <a:xfrm>
          <a:off x="27469" y="764464"/>
          <a:ext cx="5462648" cy="4443468"/>
        </a:xfrm>
        <a:prstGeom prst="rect">
          <a:avLst/>
        </a:prstGeom>
        <a:solidFill>
          <a:schemeClr val="bg1">
            <a:alpha val="90000"/>
          </a:schemeClr>
        </a:solidFill>
        <a:ln w="6350" cap="flat" cmpd="sng" algn="ctr">
          <a:solidFill>
            <a:schemeClr val="tx1">
              <a:alpha val="9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b="1" kern="1200" dirty="0">
              <a:solidFill>
                <a:schemeClr val="tx1"/>
              </a:solidFill>
            </a:rPr>
            <a:t>Oversee investor-owned electric and natural gas utilities</a:t>
          </a:r>
        </a:p>
        <a:p>
          <a:pPr marL="171450" lvl="1" indent="-171450" algn="l" defTabSz="800100" rtl="0">
            <a:lnSpc>
              <a:spcPct val="90000"/>
            </a:lnSpc>
            <a:spcBef>
              <a:spcPct val="0"/>
            </a:spcBef>
            <a:spcAft>
              <a:spcPct val="15000"/>
            </a:spcAft>
            <a:buChar char="•"/>
          </a:pPr>
          <a:r>
            <a:rPr lang="en-US" sz="1800" kern="1200" dirty="0">
              <a:solidFill>
                <a:schemeClr val="tx1"/>
              </a:solidFill>
            </a:rPr>
            <a:t>Approve utility rates</a:t>
          </a:r>
        </a:p>
        <a:p>
          <a:pPr marL="171450" lvl="1" indent="-171450" algn="l" defTabSz="800100" rtl="0">
            <a:lnSpc>
              <a:spcPct val="90000"/>
            </a:lnSpc>
            <a:spcBef>
              <a:spcPct val="0"/>
            </a:spcBef>
            <a:spcAft>
              <a:spcPct val="15000"/>
            </a:spcAft>
            <a:buChar char="•"/>
          </a:pPr>
          <a:r>
            <a:rPr lang="en-US" sz="1800" kern="1200" dirty="0">
              <a:solidFill>
                <a:schemeClr val="tx1"/>
              </a:solidFill>
            </a:rPr>
            <a:t>Implement legislation</a:t>
          </a:r>
        </a:p>
        <a:p>
          <a:pPr marL="171450" lvl="1" indent="-171450" algn="l" defTabSz="800100" rtl="0">
            <a:lnSpc>
              <a:spcPct val="90000"/>
            </a:lnSpc>
            <a:spcBef>
              <a:spcPct val="0"/>
            </a:spcBef>
            <a:spcAft>
              <a:spcPct val="15000"/>
            </a:spcAft>
            <a:buChar char="•"/>
          </a:pPr>
          <a:r>
            <a:rPr lang="en-US" sz="1800" kern="1200" dirty="0">
              <a:solidFill>
                <a:schemeClr val="tx1"/>
              </a:solidFill>
            </a:rPr>
            <a:t>Respond to public inquiries</a:t>
          </a:r>
        </a:p>
        <a:p>
          <a:pPr marL="171450" lvl="1" indent="-171450" algn="l" defTabSz="800100" rtl="0">
            <a:lnSpc>
              <a:spcPct val="90000"/>
            </a:lnSpc>
            <a:spcBef>
              <a:spcPct val="0"/>
            </a:spcBef>
            <a:spcAft>
              <a:spcPct val="15000"/>
            </a:spcAft>
            <a:buChar char="•"/>
          </a:pPr>
          <a:r>
            <a:rPr lang="en-US" sz="1800" kern="1200" dirty="0">
              <a:solidFill>
                <a:schemeClr val="tx1"/>
              </a:solidFill>
            </a:rPr>
            <a:t>Support CPUC decision-making by drafting resolutions (regulations) and providing technical support for the Commission</a:t>
          </a:r>
        </a:p>
        <a:p>
          <a:pPr marL="171450" lvl="1" indent="-171450" algn="l" defTabSz="800100" rtl="0">
            <a:lnSpc>
              <a:spcPct val="90000"/>
            </a:lnSpc>
            <a:spcBef>
              <a:spcPct val="0"/>
            </a:spcBef>
            <a:spcAft>
              <a:spcPct val="15000"/>
            </a:spcAft>
            <a:buChar char="•"/>
          </a:pPr>
          <a:r>
            <a:rPr lang="en-US" sz="1800" kern="1200" dirty="0">
              <a:solidFill>
                <a:schemeClr val="tx1"/>
              </a:solidFill>
            </a:rPr>
            <a:t>Load Serving Entities (LSEs) &amp; Community Choice Aggregators (CCAs) regulatory/support services</a:t>
          </a:r>
        </a:p>
        <a:p>
          <a:pPr marL="171450" lvl="1" indent="-171450" algn="l" defTabSz="844550" rtl="0">
            <a:lnSpc>
              <a:spcPct val="90000"/>
            </a:lnSpc>
            <a:spcBef>
              <a:spcPct val="0"/>
            </a:spcBef>
            <a:spcAft>
              <a:spcPct val="15000"/>
            </a:spcAft>
            <a:buChar char="•"/>
          </a:pPr>
          <a:endParaRPr lang="en-US" sz="1900" kern="1200" dirty="0">
            <a:solidFill>
              <a:schemeClr val="tx1"/>
            </a:solidFill>
          </a:endParaRPr>
        </a:p>
      </dsp:txBody>
      <dsp:txXfrm>
        <a:off x="27469" y="764464"/>
        <a:ext cx="5462648" cy="4443468"/>
      </dsp:txXfrm>
    </dsp:sp>
    <dsp:sp modelId="{7FB56C51-5842-8B42-9B23-BB545E3BDD0F}">
      <dsp:nvSpPr>
        <dsp:cNvPr id="0" name=""/>
        <dsp:cNvSpPr/>
      </dsp:nvSpPr>
      <dsp:spPr>
        <a:xfrm>
          <a:off x="5732355" y="44464"/>
          <a:ext cx="4250525" cy="720000"/>
        </a:xfrm>
        <a:prstGeom prst="rect">
          <a:avLst/>
        </a:prstGeom>
        <a:solidFill>
          <a:schemeClr val="accent1">
            <a:lumMod val="20000"/>
            <a:lumOff val="8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0">
            <a:lnSpc>
              <a:spcPct val="90000"/>
            </a:lnSpc>
            <a:spcBef>
              <a:spcPct val="0"/>
            </a:spcBef>
            <a:spcAft>
              <a:spcPct val="35000"/>
            </a:spcAft>
            <a:buNone/>
          </a:pPr>
          <a:r>
            <a:rPr lang="en-US" sz="2500" b="1" kern="1200" dirty="0">
              <a:solidFill>
                <a:schemeClr val="tx1"/>
              </a:solidFill>
            </a:rPr>
            <a:t>Policy considerations</a:t>
          </a:r>
        </a:p>
      </dsp:txBody>
      <dsp:txXfrm>
        <a:off x="5732355" y="44464"/>
        <a:ext cx="4250525" cy="720000"/>
      </dsp:txXfrm>
    </dsp:sp>
    <dsp:sp modelId="{C7D35E66-5656-C743-AB92-2359447890C3}">
      <dsp:nvSpPr>
        <dsp:cNvPr id="0" name=""/>
        <dsp:cNvSpPr/>
      </dsp:nvSpPr>
      <dsp:spPr>
        <a:xfrm>
          <a:off x="5732355" y="764464"/>
          <a:ext cx="4250525" cy="4443468"/>
        </a:xfrm>
        <a:prstGeom prst="rect">
          <a:avLst/>
        </a:prstGeom>
        <a:solidFill>
          <a:schemeClr val="bg1">
            <a:alpha val="90000"/>
          </a:schemeClr>
        </a:solidFill>
        <a:ln w="6350" cap="flat" cmpd="sng" algn="ctr">
          <a:solidFill>
            <a:schemeClr val="tx1">
              <a:alpha val="9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b="1" kern="1200" dirty="0">
              <a:solidFill>
                <a:schemeClr val="tx1"/>
              </a:solidFill>
            </a:rPr>
            <a:t>Help achieve state GHG and clean energy goals</a:t>
          </a:r>
        </a:p>
        <a:p>
          <a:pPr marL="228600" lvl="1" indent="-228600" algn="l" defTabSz="1111250" rtl="0">
            <a:lnSpc>
              <a:spcPct val="90000"/>
            </a:lnSpc>
            <a:spcBef>
              <a:spcPct val="0"/>
            </a:spcBef>
            <a:spcAft>
              <a:spcPct val="15000"/>
            </a:spcAft>
            <a:buChar char="•"/>
          </a:pPr>
          <a:r>
            <a:rPr lang="en-US" sz="2500" kern="1200" dirty="0">
              <a:solidFill>
                <a:schemeClr val="tx1"/>
              </a:solidFill>
            </a:rPr>
            <a:t>Support system safety &amp; reliability</a:t>
          </a:r>
        </a:p>
        <a:p>
          <a:pPr marL="228600" lvl="1" indent="-228600" algn="l" defTabSz="1111250">
            <a:lnSpc>
              <a:spcPct val="90000"/>
            </a:lnSpc>
            <a:spcBef>
              <a:spcPct val="0"/>
            </a:spcBef>
            <a:spcAft>
              <a:spcPct val="15000"/>
            </a:spcAft>
            <a:buChar char="•"/>
          </a:pPr>
          <a:r>
            <a:rPr lang="en-US" sz="2500" b="1" kern="1200" dirty="0">
              <a:solidFill>
                <a:schemeClr val="tx1"/>
              </a:solidFill>
            </a:rPr>
            <a:t>Serve low-income and disadvantaged communities</a:t>
          </a:r>
        </a:p>
        <a:p>
          <a:pPr marL="228600" lvl="1" indent="-228600" algn="l" defTabSz="1111250" rtl="0">
            <a:lnSpc>
              <a:spcPct val="90000"/>
            </a:lnSpc>
            <a:spcBef>
              <a:spcPct val="0"/>
            </a:spcBef>
            <a:spcAft>
              <a:spcPct val="15000"/>
            </a:spcAft>
            <a:buChar char="•"/>
          </a:pPr>
          <a:r>
            <a:rPr lang="en-US" sz="2500" kern="1200" dirty="0">
              <a:solidFill>
                <a:schemeClr val="tx1"/>
              </a:solidFill>
            </a:rPr>
            <a:t>Support customer choice &amp; distributed gen</a:t>
          </a:r>
        </a:p>
      </dsp:txBody>
      <dsp:txXfrm>
        <a:off x="5732355" y="764464"/>
        <a:ext cx="4250525" cy="44434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8C480-3579-4FF5-87DA-134E218C6FD0}">
      <dsp:nvSpPr>
        <dsp:cNvPr id="0" name=""/>
        <dsp:cNvSpPr/>
      </dsp:nvSpPr>
      <dsp:spPr>
        <a:xfrm>
          <a:off x="0" y="3427745"/>
          <a:ext cx="79248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B4F07E-BF73-4294-946E-12E42A227392}">
      <dsp:nvSpPr>
        <dsp:cNvPr id="0" name=""/>
        <dsp:cNvSpPr/>
      </dsp:nvSpPr>
      <dsp:spPr>
        <a:xfrm>
          <a:off x="0" y="847315"/>
          <a:ext cx="79248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DB7B23-5DC0-478C-B240-1D23D296C336}">
      <dsp:nvSpPr>
        <dsp:cNvPr id="0" name=""/>
        <dsp:cNvSpPr/>
      </dsp:nvSpPr>
      <dsp:spPr>
        <a:xfrm>
          <a:off x="2060447" y="1356"/>
          <a:ext cx="5864352" cy="845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endParaRPr lang="en-US" sz="2400" kern="1200" dirty="0"/>
        </a:p>
      </dsp:txBody>
      <dsp:txXfrm>
        <a:off x="2060447" y="1356"/>
        <a:ext cx="5864352" cy="845959"/>
      </dsp:txXfrm>
    </dsp:sp>
    <dsp:sp modelId="{ED6F54F9-B09F-4E05-A099-677F3600E3EF}">
      <dsp:nvSpPr>
        <dsp:cNvPr id="0" name=""/>
        <dsp:cNvSpPr/>
      </dsp:nvSpPr>
      <dsp:spPr>
        <a:xfrm>
          <a:off x="0" y="359391"/>
          <a:ext cx="2060448" cy="454110"/>
        </a:xfrm>
        <a:prstGeom prst="round2SameRect">
          <a:avLst>
            <a:gd name="adj1" fmla="val 16670"/>
            <a:gd name="adj2" fmla="val 0"/>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About</a:t>
          </a:r>
        </a:p>
      </dsp:txBody>
      <dsp:txXfrm>
        <a:off x="22172" y="381563"/>
        <a:ext cx="2016104" cy="431938"/>
      </dsp:txXfrm>
    </dsp:sp>
    <dsp:sp modelId="{91BA965F-F1C5-4424-AAA1-B90538097111}">
      <dsp:nvSpPr>
        <dsp:cNvPr id="0" name=""/>
        <dsp:cNvSpPr/>
      </dsp:nvSpPr>
      <dsp:spPr>
        <a:xfrm>
          <a:off x="0" y="847315"/>
          <a:ext cx="7924800" cy="1692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t>University Enterprise Institute</a:t>
          </a:r>
          <a:endParaRPr lang="en-US" sz="2400" kern="1200" dirty="0"/>
        </a:p>
        <a:p>
          <a:pPr marL="228600" lvl="1" indent="-228600" algn="l" defTabSz="889000">
            <a:lnSpc>
              <a:spcPct val="90000"/>
            </a:lnSpc>
            <a:spcBef>
              <a:spcPct val="0"/>
            </a:spcBef>
            <a:spcAft>
              <a:spcPct val="15000"/>
            </a:spcAft>
            <a:buChar char="•"/>
          </a:pPr>
          <a:r>
            <a:rPr lang="en-US" sz="2000" kern="1200" dirty="0"/>
            <a:t>Most Energy Division summer internship postings available through third party portal: University Enterprises Institute</a:t>
          </a:r>
        </a:p>
        <a:p>
          <a:pPr marL="228600" lvl="1" indent="-228600" algn="l" defTabSz="889000">
            <a:lnSpc>
              <a:spcPct val="90000"/>
            </a:lnSpc>
            <a:spcBef>
              <a:spcPct val="0"/>
            </a:spcBef>
            <a:spcAft>
              <a:spcPct val="15000"/>
            </a:spcAft>
            <a:buChar char="•"/>
          </a:pPr>
          <a:r>
            <a:rPr lang="en-US" sz="2000" b="1" kern="1200" dirty="0"/>
            <a:t>10-12 weeks</a:t>
          </a:r>
          <a:r>
            <a:rPr lang="en-US" sz="2000" kern="1200" dirty="0"/>
            <a:t>, </a:t>
          </a:r>
          <a:r>
            <a:rPr lang="en-US" sz="2000" b="1" kern="1200" dirty="0"/>
            <a:t>must be onsite*,  </a:t>
          </a:r>
          <a:r>
            <a:rPr lang="en-US" sz="2000" b="0" kern="1200" dirty="0"/>
            <a:t>paid </a:t>
          </a:r>
          <a:r>
            <a:rPr lang="en-US" sz="2000" b="1" kern="1200" dirty="0"/>
            <a:t>student</a:t>
          </a:r>
          <a:r>
            <a:rPr lang="en-US" sz="2000" b="0" kern="1200" dirty="0"/>
            <a:t> internships</a:t>
          </a:r>
        </a:p>
      </dsp:txBody>
      <dsp:txXfrm>
        <a:off x="0" y="847315"/>
        <a:ext cx="7924800" cy="1692172"/>
      </dsp:txXfrm>
    </dsp:sp>
    <dsp:sp modelId="{C365008F-D454-4E16-A04C-477DECB18062}">
      <dsp:nvSpPr>
        <dsp:cNvPr id="0" name=""/>
        <dsp:cNvSpPr/>
      </dsp:nvSpPr>
      <dsp:spPr>
        <a:xfrm>
          <a:off x="2060447" y="2581786"/>
          <a:ext cx="5864352" cy="845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endParaRPr lang="en-US" sz="2400" kern="1200" dirty="0"/>
        </a:p>
      </dsp:txBody>
      <dsp:txXfrm>
        <a:off x="2060447" y="2581786"/>
        <a:ext cx="5864352" cy="845959"/>
      </dsp:txXfrm>
    </dsp:sp>
    <dsp:sp modelId="{F5BE766B-0AC5-423C-A4D3-20AF66069C5A}">
      <dsp:nvSpPr>
        <dsp:cNvPr id="0" name=""/>
        <dsp:cNvSpPr/>
      </dsp:nvSpPr>
      <dsp:spPr>
        <a:xfrm>
          <a:off x="0" y="2909811"/>
          <a:ext cx="2060448" cy="504369"/>
        </a:xfrm>
        <a:prstGeom prst="round2SameRect">
          <a:avLst>
            <a:gd name="adj1" fmla="val 16670"/>
            <a:gd name="adj2" fmla="val 0"/>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Take Action</a:t>
          </a:r>
        </a:p>
      </dsp:txBody>
      <dsp:txXfrm>
        <a:off x="24626" y="2934437"/>
        <a:ext cx="2011196" cy="479743"/>
      </dsp:txXfrm>
    </dsp:sp>
    <dsp:sp modelId="{2F117905-015B-483E-99A7-0616F527A3C3}">
      <dsp:nvSpPr>
        <dsp:cNvPr id="0" name=""/>
        <dsp:cNvSpPr/>
      </dsp:nvSpPr>
      <dsp:spPr>
        <a:xfrm>
          <a:off x="0" y="3427745"/>
          <a:ext cx="7924800" cy="1692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Visit </a:t>
          </a:r>
          <a:r>
            <a:rPr lang="en-US" sz="2000" kern="1200" dirty="0">
              <a:hlinkClick xmlns:r="http://schemas.openxmlformats.org/officeDocument/2006/relationships" r:id="rId1"/>
            </a:rPr>
            <a:t>UEIJobs - University Enterprises, Inc. (csus.edu)</a:t>
          </a:r>
          <a:endParaRPr lang="en-US" sz="2000" kern="1200" dirty="0">
            <a:solidFill>
              <a:srgbClr val="002060"/>
            </a:solidFill>
          </a:endParaRPr>
        </a:p>
        <a:p>
          <a:pPr marL="228600" lvl="1" indent="-228600" algn="l" defTabSz="889000">
            <a:lnSpc>
              <a:spcPct val="90000"/>
            </a:lnSpc>
            <a:spcBef>
              <a:spcPct val="0"/>
            </a:spcBef>
            <a:spcAft>
              <a:spcPct val="15000"/>
            </a:spcAft>
            <a:buChar char="•"/>
          </a:pPr>
          <a:r>
            <a:rPr lang="en-US" sz="2000" kern="1200" dirty="0"/>
            <a:t>Type “public utilities commission” in the keywords box to search for open opportunities</a:t>
          </a:r>
          <a:endParaRPr lang="en-US" sz="2000" kern="1200" dirty="0">
            <a:solidFill>
              <a:srgbClr val="002060"/>
            </a:solidFill>
          </a:endParaRPr>
        </a:p>
        <a:p>
          <a:pPr marL="228600" lvl="1" indent="-228600" algn="l" defTabSz="889000">
            <a:lnSpc>
              <a:spcPct val="90000"/>
            </a:lnSpc>
            <a:spcBef>
              <a:spcPct val="0"/>
            </a:spcBef>
            <a:spcAft>
              <a:spcPct val="15000"/>
            </a:spcAft>
            <a:buChar char="•"/>
          </a:pPr>
          <a:r>
            <a:rPr lang="en-US" sz="2000" kern="1200" dirty="0"/>
            <a:t>Create account to apply</a:t>
          </a:r>
        </a:p>
        <a:p>
          <a:pPr marL="228600" lvl="1" indent="-228600" algn="l" defTabSz="889000">
            <a:lnSpc>
              <a:spcPct val="90000"/>
            </a:lnSpc>
            <a:spcBef>
              <a:spcPct val="0"/>
            </a:spcBef>
            <a:spcAft>
              <a:spcPct val="15000"/>
            </a:spcAft>
            <a:buChar char="•"/>
          </a:pPr>
          <a:r>
            <a:rPr lang="en-US" sz="2000" b="1" kern="1200" dirty="0"/>
            <a:t>Email </a:t>
          </a:r>
          <a:r>
            <a:rPr lang="en-US" sz="2000" b="1" kern="1200" dirty="0">
              <a:solidFill>
                <a:srgbClr val="002060"/>
              </a:solidFill>
              <a:hlinkClick xmlns:r="http://schemas.openxmlformats.org/officeDocument/2006/relationships" r:id="rId2">
                <a:extLst>
                  <a:ext uri="{A12FA001-AC4F-418D-AE19-62706E023703}">
                    <ahyp:hlinkClr xmlns:ahyp="http://schemas.microsoft.com/office/drawing/2018/hyperlinkcolor" val="tx"/>
                  </a:ext>
                </a:extLst>
              </a:hlinkClick>
            </a:rPr>
            <a:t>EDinterns@cpuc.ca.gov</a:t>
          </a:r>
          <a:r>
            <a:rPr lang="en-US" sz="2000" b="1" kern="1200" dirty="0">
              <a:solidFill>
                <a:srgbClr val="002060"/>
              </a:solidFill>
            </a:rPr>
            <a:t> </a:t>
          </a:r>
          <a:r>
            <a:rPr lang="en-US" sz="2000" b="1" kern="1200" dirty="0"/>
            <a:t>with questions</a:t>
          </a:r>
        </a:p>
      </dsp:txBody>
      <dsp:txXfrm>
        <a:off x="0" y="3427745"/>
        <a:ext cx="7924800" cy="16921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8C480-3579-4FF5-87DA-134E218C6FD0}">
      <dsp:nvSpPr>
        <dsp:cNvPr id="0" name=""/>
        <dsp:cNvSpPr/>
      </dsp:nvSpPr>
      <dsp:spPr>
        <a:xfrm>
          <a:off x="0" y="3313948"/>
          <a:ext cx="947837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B4F07E-BF73-4294-946E-12E42A227392}">
      <dsp:nvSpPr>
        <dsp:cNvPr id="0" name=""/>
        <dsp:cNvSpPr/>
      </dsp:nvSpPr>
      <dsp:spPr>
        <a:xfrm>
          <a:off x="0" y="752038"/>
          <a:ext cx="947837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DB7B23-5DC0-478C-B240-1D23D296C336}">
      <dsp:nvSpPr>
        <dsp:cNvPr id="0" name=""/>
        <dsp:cNvSpPr/>
      </dsp:nvSpPr>
      <dsp:spPr>
        <a:xfrm>
          <a:off x="2464376" y="353"/>
          <a:ext cx="7013993" cy="751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b" anchorCtr="0">
          <a:noAutofit/>
        </a:bodyPr>
        <a:lstStyle/>
        <a:p>
          <a:pPr marL="0" lvl="0" indent="0" algn="l" defTabSz="1111250">
            <a:lnSpc>
              <a:spcPct val="90000"/>
            </a:lnSpc>
            <a:spcBef>
              <a:spcPct val="0"/>
            </a:spcBef>
            <a:spcAft>
              <a:spcPct val="35000"/>
            </a:spcAft>
            <a:buNone/>
          </a:pPr>
          <a:endParaRPr lang="en-US" sz="2500" kern="1200" dirty="0"/>
        </a:p>
      </dsp:txBody>
      <dsp:txXfrm>
        <a:off x="2464376" y="353"/>
        <a:ext cx="7013993" cy="751685"/>
      </dsp:txXfrm>
    </dsp:sp>
    <dsp:sp modelId="{ED6F54F9-B09F-4E05-A099-677F3600E3EF}">
      <dsp:nvSpPr>
        <dsp:cNvPr id="0" name=""/>
        <dsp:cNvSpPr/>
      </dsp:nvSpPr>
      <dsp:spPr>
        <a:xfrm>
          <a:off x="0" y="284516"/>
          <a:ext cx="2464376" cy="481642"/>
        </a:xfrm>
        <a:prstGeom prst="round2SameRect">
          <a:avLst>
            <a:gd name="adj1" fmla="val 16670"/>
            <a:gd name="adj2" fmla="val 0"/>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About</a:t>
          </a:r>
        </a:p>
      </dsp:txBody>
      <dsp:txXfrm>
        <a:off x="23516" y="308032"/>
        <a:ext cx="2417344" cy="458126"/>
      </dsp:txXfrm>
    </dsp:sp>
    <dsp:sp modelId="{91BA965F-F1C5-4424-AAA1-B90538097111}">
      <dsp:nvSpPr>
        <dsp:cNvPr id="0" name=""/>
        <dsp:cNvSpPr/>
      </dsp:nvSpPr>
      <dsp:spPr>
        <a:xfrm>
          <a:off x="0" y="752038"/>
          <a:ext cx="9478370" cy="2209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Entry, Mid level and Senior level Roles</a:t>
          </a:r>
        </a:p>
        <a:p>
          <a:pPr marL="457200" lvl="2" indent="-228600" algn="l" defTabSz="889000">
            <a:lnSpc>
              <a:spcPct val="90000"/>
            </a:lnSpc>
            <a:spcBef>
              <a:spcPct val="0"/>
            </a:spcBef>
            <a:spcAft>
              <a:spcPct val="15000"/>
            </a:spcAft>
            <a:buChar char="•"/>
          </a:pPr>
          <a:r>
            <a:rPr lang="en-US" sz="2000" b="0" kern="1200" dirty="0"/>
            <a:t>Public Utilities Regulatory Analyst (PURA)</a:t>
          </a:r>
          <a:endParaRPr lang="en-US" sz="2000" kern="1200" dirty="0"/>
        </a:p>
        <a:p>
          <a:pPr marL="457200" lvl="2" indent="-228600" algn="l" defTabSz="889000">
            <a:lnSpc>
              <a:spcPct val="90000"/>
            </a:lnSpc>
            <a:spcBef>
              <a:spcPct val="0"/>
            </a:spcBef>
            <a:spcAft>
              <a:spcPct val="15000"/>
            </a:spcAft>
            <a:buChar char="•"/>
          </a:pPr>
          <a:r>
            <a:rPr lang="en-US" sz="2000" b="0" kern="1200" dirty="0"/>
            <a:t>Utilities Engineer (UE)</a:t>
          </a:r>
        </a:p>
        <a:p>
          <a:pPr marL="228600" lvl="1" indent="-228600" algn="l" defTabSz="889000">
            <a:lnSpc>
              <a:spcPct val="90000"/>
            </a:lnSpc>
            <a:spcBef>
              <a:spcPct val="0"/>
            </a:spcBef>
            <a:spcAft>
              <a:spcPct val="15000"/>
            </a:spcAft>
            <a:buChar char="•"/>
          </a:pPr>
          <a:r>
            <a:rPr lang="en-US" sz="2000" kern="1200" dirty="0"/>
            <a:t>Program Project Supervisor and Program Manager</a:t>
          </a:r>
        </a:p>
        <a:p>
          <a:pPr marL="228600" lvl="1" indent="-228600" algn="l" defTabSz="889000">
            <a:lnSpc>
              <a:spcPct val="90000"/>
            </a:lnSpc>
            <a:spcBef>
              <a:spcPct val="0"/>
            </a:spcBef>
            <a:spcAft>
              <a:spcPct val="15000"/>
            </a:spcAft>
            <a:buChar char="•"/>
          </a:pPr>
          <a:r>
            <a:rPr lang="en-US" sz="2000" kern="1200" dirty="0"/>
            <a:t>Administrative and Support Staff</a:t>
          </a:r>
        </a:p>
        <a:p>
          <a:pPr marL="457200" lvl="2" indent="-228600" algn="l" defTabSz="889000">
            <a:lnSpc>
              <a:spcPct val="90000"/>
            </a:lnSpc>
            <a:spcBef>
              <a:spcPct val="0"/>
            </a:spcBef>
            <a:spcAft>
              <a:spcPct val="15000"/>
            </a:spcAft>
            <a:buChar char="•"/>
          </a:pPr>
          <a:endParaRPr lang="en-US" sz="2000" b="0" kern="1200" dirty="0"/>
        </a:p>
      </dsp:txBody>
      <dsp:txXfrm>
        <a:off x="0" y="752038"/>
        <a:ext cx="9478370" cy="2209368"/>
      </dsp:txXfrm>
    </dsp:sp>
    <dsp:sp modelId="{C365008F-D454-4E16-A04C-477DECB18062}">
      <dsp:nvSpPr>
        <dsp:cNvPr id="0" name=""/>
        <dsp:cNvSpPr/>
      </dsp:nvSpPr>
      <dsp:spPr>
        <a:xfrm>
          <a:off x="2464376" y="2998991"/>
          <a:ext cx="7013993" cy="751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b" anchorCtr="0">
          <a:noAutofit/>
        </a:bodyPr>
        <a:lstStyle/>
        <a:p>
          <a:pPr marL="0" lvl="0" indent="0" algn="l" defTabSz="1111250">
            <a:lnSpc>
              <a:spcPct val="90000"/>
            </a:lnSpc>
            <a:spcBef>
              <a:spcPct val="0"/>
            </a:spcBef>
            <a:spcAft>
              <a:spcPct val="35000"/>
            </a:spcAft>
            <a:buNone/>
          </a:pPr>
          <a:endParaRPr lang="en-US" sz="2500" kern="1200" dirty="0"/>
        </a:p>
      </dsp:txBody>
      <dsp:txXfrm>
        <a:off x="2464376" y="2998991"/>
        <a:ext cx="7013993" cy="751685"/>
      </dsp:txXfrm>
    </dsp:sp>
    <dsp:sp modelId="{F5BE766B-0AC5-423C-A4D3-20AF66069C5A}">
      <dsp:nvSpPr>
        <dsp:cNvPr id="0" name=""/>
        <dsp:cNvSpPr/>
      </dsp:nvSpPr>
      <dsp:spPr>
        <a:xfrm>
          <a:off x="0" y="2696531"/>
          <a:ext cx="2464376" cy="567334"/>
        </a:xfrm>
        <a:prstGeom prst="round2SameRect">
          <a:avLst>
            <a:gd name="adj1" fmla="val 16670"/>
            <a:gd name="adj2" fmla="val 0"/>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Take action</a:t>
          </a:r>
        </a:p>
      </dsp:txBody>
      <dsp:txXfrm>
        <a:off x="27700" y="2724231"/>
        <a:ext cx="2408976" cy="539634"/>
      </dsp:txXfrm>
    </dsp:sp>
    <dsp:sp modelId="{2F117905-015B-483E-99A7-0616F527A3C3}">
      <dsp:nvSpPr>
        <dsp:cNvPr id="0" name=""/>
        <dsp:cNvSpPr/>
      </dsp:nvSpPr>
      <dsp:spPr>
        <a:xfrm>
          <a:off x="0" y="3407922"/>
          <a:ext cx="9478370" cy="1503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t" anchorCtr="0">
          <a:noAutofit/>
        </a:bodyPr>
        <a:lstStyle/>
        <a:p>
          <a:pPr marL="114300" lvl="1" indent="-114300" algn="l" defTabSz="666750">
            <a:lnSpc>
              <a:spcPct val="90000"/>
            </a:lnSpc>
            <a:spcBef>
              <a:spcPct val="0"/>
            </a:spcBef>
            <a:spcAft>
              <a:spcPct val="15000"/>
            </a:spcAft>
            <a:buChar char="•"/>
          </a:pPr>
          <a:r>
            <a:rPr lang="en-US" sz="1500" kern="1200" dirty="0">
              <a:solidFill>
                <a:srgbClr val="002060"/>
              </a:solidFill>
            </a:rPr>
            <a:t>Create a CalCareer Account: </a:t>
          </a:r>
          <a:r>
            <a:rPr lang="en-US" sz="1500" kern="1200" dirty="0">
              <a:solidFill>
                <a:srgbClr val="002060"/>
              </a:solidFill>
              <a:hlinkClick xmlns:r="http://schemas.openxmlformats.org/officeDocument/2006/relationships" r:id="rId1">
                <a:extLst>
                  <a:ext uri="{A12FA001-AC4F-418D-AE19-62706E023703}">
                    <ahyp:hlinkClr xmlns:ahyp="http://schemas.microsoft.com/office/drawing/2018/hyperlinkcolor" val="tx"/>
                  </a:ext>
                </a:extLst>
              </a:hlinkClick>
            </a:rPr>
            <a:t>https://www.jobs.ca.gov/CalHRPublic/CreateNewAccount.aspx</a:t>
          </a:r>
          <a:endParaRPr lang="en-US" sz="1500" kern="1200" dirty="0">
            <a:solidFill>
              <a:srgbClr val="002060"/>
            </a:solidFill>
          </a:endParaRPr>
        </a:p>
        <a:p>
          <a:pPr marL="228600" lvl="2" indent="-114300" algn="l" defTabSz="666750">
            <a:lnSpc>
              <a:spcPct val="90000"/>
            </a:lnSpc>
            <a:spcBef>
              <a:spcPct val="0"/>
            </a:spcBef>
            <a:spcAft>
              <a:spcPct val="15000"/>
            </a:spcAft>
            <a:buChar char="•"/>
          </a:pPr>
          <a:r>
            <a:rPr lang="en-US" sz="1500" b="1" u="sng" kern="1200" dirty="0">
              <a:solidFill>
                <a:srgbClr val="00B0F0"/>
              </a:solidFill>
              <a:hlinkClick xmlns:r="http://schemas.openxmlformats.org/officeDocument/2006/relationships" r:id="rId2">
                <a:extLst>
                  <a:ext uri="{A12FA001-AC4F-418D-AE19-62706E023703}">
                    <ahyp:hlinkClr xmlns:ahyp="http://schemas.microsoft.com/office/drawing/2018/hyperlinkcolor" val="tx"/>
                  </a:ext>
                </a:extLst>
              </a:hlinkClick>
            </a:rPr>
            <a:t>calhr.ca.gov </a:t>
          </a:r>
          <a:endParaRPr lang="en-US" sz="1500" b="1" u="sng" kern="1200" dirty="0">
            <a:solidFill>
              <a:srgbClr val="00B0F0"/>
            </a:solidFill>
          </a:endParaRPr>
        </a:p>
        <a:p>
          <a:pPr marL="114300" lvl="1" indent="-114300" algn="l" defTabSz="666750">
            <a:lnSpc>
              <a:spcPct val="90000"/>
            </a:lnSpc>
            <a:spcBef>
              <a:spcPct val="0"/>
            </a:spcBef>
            <a:spcAft>
              <a:spcPct val="15000"/>
            </a:spcAft>
            <a:buChar char="•"/>
          </a:pPr>
          <a:r>
            <a:rPr lang="en-US" sz="1500" kern="1200" dirty="0"/>
            <a:t>Review available exams: </a:t>
          </a:r>
          <a:r>
            <a:rPr lang="en-US" sz="1500" kern="1200" dirty="0">
              <a:solidFill>
                <a:srgbClr val="002060"/>
              </a:solidFill>
              <a:hlinkClick xmlns:r="http://schemas.openxmlformats.org/officeDocument/2006/relationships" r:id="rId3">
                <a:extLst>
                  <a:ext uri="{A12FA001-AC4F-418D-AE19-62706E023703}">
                    <ahyp:hlinkClr xmlns:ahyp="http://schemas.microsoft.com/office/drawing/2018/hyperlinkcolor" val="tx"/>
                  </a:ext>
                </a:extLst>
              </a:hlinkClick>
            </a:rPr>
            <a:t>http://www.cpuc.ca.gov/jobs/</a:t>
          </a:r>
          <a:r>
            <a:rPr lang="en-US" sz="1500" kern="1200" dirty="0">
              <a:solidFill>
                <a:srgbClr val="002060"/>
              </a:solidFill>
            </a:rPr>
            <a:t> </a:t>
          </a:r>
        </a:p>
        <a:p>
          <a:pPr marL="114300" lvl="1" indent="-114300" algn="l" defTabSz="666750">
            <a:lnSpc>
              <a:spcPct val="90000"/>
            </a:lnSpc>
            <a:spcBef>
              <a:spcPct val="0"/>
            </a:spcBef>
            <a:spcAft>
              <a:spcPct val="15000"/>
            </a:spcAft>
            <a:buChar char="•"/>
          </a:pPr>
          <a:r>
            <a:rPr lang="en-US" sz="1500" b="1" kern="1200" dirty="0"/>
            <a:t>Take exam for appropriate classification and level (PURA I, II,III, or V; UE*, PPS, PM, SSA, AGPA)</a:t>
          </a:r>
        </a:p>
        <a:p>
          <a:pPr marL="114300" lvl="1" indent="-114300" algn="l" defTabSz="666750">
            <a:lnSpc>
              <a:spcPct val="90000"/>
            </a:lnSpc>
            <a:spcBef>
              <a:spcPct val="0"/>
            </a:spcBef>
            <a:spcAft>
              <a:spcPct val="15000"/>
            </a:spcAft>
            <a:buChar char="•"/>
          </a:pPr>
          <a:r>
            <a:rPr lang="en-US" sz="1500" kern="1200" dirty="0"/>
            <a:t>Once you pass the exam for that level, find relevant jobs in that level</a:t>
          </a:r>
        </a:p>
      </dsp:txBody>
      <dsp:txXfrm>
        <a:off x="0" y="3407922"/>
        <a:ext cx="9478370" cy="15035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5T19:48:42.010"/>
    </inkml:context>
    <inkml:brush xml:id="br0">
      <inkml:brushProperty name="width" value="0.35" units="cm"/>
      <inkml:brushProperty name="height" value="0.35" units="cm"/>
      <inkml:brushProperty name="color" value="#FFFFFF"/>
    </inkml:brush>
  </inkml:definitions>
  <inkml:trace contextRef="#ctx0" brushRef="#br0">127 480 24575,'2'3'0,"1"0"0,-1 1 0,0-1 0,0 1 0,0 0 0,0 0 0,-1-1 0,1 1 0,-1 0 0,0 0 0,0 0 0,0 6 0,2 53 0,-3-46 0,0 105 0,0-227 0,-1-61 0,1 161 0,-1 1 0,1 0 0,0 0 0,-1 0 0,0 0 0,0 0 0,0 0 0,-3-6 0,4 10 0,-1 0 0,1 0 0,0-1 0,0 1 0,0 0 0,0 0 0,-1 0 0,1 0 0,0 0 0,0 0 0,0 0 0,-1 0 0,1 0 0,0 0 0,0 0 0,0-1 0,-1 1 0,1 0 0,0 0 0,0 0 0,0 0 0,-1 1 0,1-1 0,0 0 0,0 0 0,0 0 0,-1 0 0,1 0 0,0 0 0,0 0 0,0 0 0,-1 0 0,1 0 0,0 1 0,0-1 0,0 0 0,0 0 0,0 0 0,-1 0 0,1 0 0,0 1 0,0-1 0,0 0 0,0 0 0,0 0 0,0 1 0,0-1 0,0 0 0,0 0 0,0 0 0,-1 1 0,1-1 0,0 0 0,0 0 0,0 0 0,0 1 0,0-1 0,0 0 0,1 0 0,-1 1 0,-5 16 0,5-15 0,-8 23 0,-18 43 0,17-50 0,2 0 0,0 1 0,1-1 0,-5 32 0,10 27 0,1-57 0,0-1 0,-2 21 0,2-40 0,-1 0 0,1 0 0,0 1 0,0-1 0,0 0 0,0 0 0,0 0 0,0 1 0,0-1 0,0 0 0,-1 0 0,1 1 0,0-1 0,0 0 0,0 0 0,-1 0 0,1 0 0,0 1 0,0-1 0,0 0 0,-1 0 0,1 0 0,0 0 0,0 0 0,-1 0 0,1 0 0,0 0 0,0 0 0,-1 1 0,1-1 0,0 0 0,0 0 0,-1 0 0,1 0 0,0 0 0,0-1 0,-1 1 0,1 0 0,0 0 0,0 0 0,-1 0 0,1 0 0,0 0 0,0 0 0,0 0 0,-1-1 0,1 1 0,0 0 0,0 0 0,0 0 0,-1 0 0,1-1 0,0 1 0,0 0 0,0 0 0,0 0 0,0-1 0,-1 1 0,1 0 0,0 0 0,0-1 0,0 1 0,-12-15 0,8 6 0,-1 0 0,2 0 0,-1-1 0,1 1 0,1-1 0,0 0 0,0 0 0,0-11 0,2-86 0,1 62 0,-2-134 0,4-143 0,-3 316 0,0 1 0,1-1 0,0 0 0,0 1 0,0-1 0,4-10 0,0 13 0,-1 11 0,-1 10 0,1 8-273,-2 0 0,-1 1 0,-2-1 0,-6 52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9</a:t>
            </a:fld>
            <a:endParaRPr lang="en-US"/>
          </a:p>
        </p:txBody>
      </p:sp>
    </p:spTree>
    <p:extLst>
      <p:ext uri="{BB962C8B-B14F-4D97-AF65-F5344CB8AC3E}">
        <p14:creationId xmlns:p14="http://schemas.microsoft.com/office/powerpoint/2010/main" val="2254216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16</a:t>
            </a:fld>
            <a:endParaRPr lang="en-US"/>
          </a:p>
        </p:txBody>
      </p:sp>
    </p:spTree>
    <p:extLst>
      <p:ext uri="{BB962C8B-B14F-4D97-AF65-F5344CB8AC3E}">
        <p14:creationId xmlns:p14="http://schemas.microsoft.com/office/powerpoint/2010/main" val="3643129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17</a:t>
            </a:fld>
            <a:endParaRPr lang="en-US"/>
          </a:p>
        </p:txBody>
      </p:sp>
    </p:spTree>
    <p:extLst>
      <p:ext uri="{BB962C8B-B14F-4D97-AF65-F5344CB8AC3E}">
        <p14:creationId xmlns:p14="http://schemas.microsoft.com/office/powerpoint/2010/main" val="1663977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18</a:t>
            </a:fld>
            <a:endParaRPr lang="en-US"/>
          </a:p>
        </p:txBody>
      </p:sp>
    </p:spTree>
    <p:extLst>
      <p:ext uri="{BB962C8B-B14F-4D97-AF65-F5344CB8AC3E}">
        <p14:creationId xmlns:p14="http://schemas.microsoft.com/office/powerpoint/2010/main" val="1490313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E74D0F9-95D2-8340-B2F0-7378D646C80F}" type="datetime4">
              <a:rPr lang="en-US" smtClean="0"/>
              <a:t>February 13,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34CEEBC-DF6B-3148-BA29-C310AFBE9727}" type="datetime4">
              <a:rPr lang="en-US" smtClean="0"/>
              <a:t>February 13,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C4D73-7B32-4F49-BC15-7C0FF231E089}" type="datetime4">
              <a:rPr lang="en-US" smtClean="0"/>
              <a:t>February 13,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9EEC0D00-5AE3-274F-B039-C86FB4D476EC}" type="datetime4">
              <a:rPr lang="en-US" smtClean="0"/>
              <a:t>February 13,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4A356D8-0ECF-E747-BA03-03D5F7490A95}" type="datetime4">
              <a:rPr lang="en-US" smtClean="0"/>
              <a:t>February 13,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B923269C-E58F-174E-B990-E0E418CAD694}" type="datetime4">
              <a:rPr lang="en-US" smtClean="0"/>
              <a:t>February 13,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A566AAF-2144-204E-9236-2C6BA1B1017A}" type="datetime4">
              <a:rPr lang="en-US" smtClean="0"/>
              <a:t>February 13,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90A7486-EBF6-4043-9E2B-DDEA7774D398}" type="datetime4">
              <a:rPr lang="en-US" smtClean="0"/>
              <a:t>February 13,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476A89BB-5233-0845-93E8-4FECDB1456BE}" type="datetime4">
              <a:rPr lang="en-US" smtClean="0"/>
              <a:t>February 13,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9C43B7B-1AAB-6145-9B21-5744CAD8C887}" type="datetime4">
              <a:rPr lang="en-US" smtClean="0"/>
              <a:t>February 13,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E5B87BA5-B33F-E04B-92A6-6471351FE8AA}" type="datetime4">
              <a:rPr lang="en-US" smtClean="0"/>
              <a:t>February 13,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77EF36-DF07-3244-A281-141F0DAC9196}" type="datetime4">
              <a:rPr lang="en-US" smtClean="0"/>
              <a:t>February 13,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BF91E12C-F7E3-9C46-BFFB-144F0FBDC852}" type="datetime4">
              <a:rPr lang="en-US" smtClean="0"/>
              <a:t>February 13,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D586A759-E491-1A43-9E94-B3A4D096C747}" type="datetime4">
              <a:rPr lang="en-US" smtClean="0"/>
              <a:t>February 13,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F95ED669-7F72-0643-B0D9-9ACA079D290A}" type="datetime4">
              <a:rPr lang="en-US" smtClean="0"/>
              <a:t>February 13,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ACDA198-3666-2A43-B798-B12BD4FB6F3D}" type="datetime4">
              <a:rPr lang="en-US" smtClean="0"/>
              <a:t>February 13,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0A773AF5-D64D-1E40-ACCB-D72BB9B9E96A}" type="datetime4">
              <a:rPr lang="en-US" smtClean="0"/>
              <a:t>February 13,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9CFDC3A-612B-A84C-98DC-5FDA0C86E561}" type="datetime4">
              <a:rPr lang="en-US" smtClean="0"/>
              <a:t>February 13,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9577EF60-D52F-1B40-BE31-F673BDC92855}" type="datetime4">
              <a:rPr lang="en-US" smtClean="0"/>
              <a:t>February 13,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9D8298D5-4F07-A746-91C5-FBDBE7A8C618}" type="datetime4">
              <a:rPr lang="en-US" smtClean="0"/>
              <a:t>February 13,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0E394FC-7F07-3C46-9F13-173B7F299292}" type="datetime4">
              <a:rPr lang="en-US" smtClean="0"/>
              <a:t>February 13,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7FE0D40-3AA5-764E-99F7-34BE6B829DB5}" type="datetime4">
              <a:rPr lang="en-US" smtClean="0"/>
              <a:t>February 13,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1A950C30-41A0-B545-A825-8FCF0230990D}" type="datetime4">
              <a:rPr lang="en-US" smtClean="0"/>
              <a:t>February 13,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7BB05F4B-D44D-4B40-B15A-A22883AE3427}" type="datetime4">
              <a:rPr lang="en-US" smtClean="0"/>
              <a:t>February 13,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AC7540F-16B2-524F-8AF7-2A7FE40996BC}" type="datetime4">
              <a:rPr lang="en-US" smtClean="0"/>
              <a:t>February 13,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83178A27-0D22-D741-93CA-5DE7A1E9B9F5}" type="datetime4">
              <a:rPr lang="en-US" smtClean="0"/>
              <a:t>February 13,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B67D9B7-922A-804E-AA37-457FB1FE5228}" type="datetime4">
              <a:rPr lang="en-US" smtClean="0"/>
              <a:t>February 13,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E1C379D-D172-5F40-B6FE-51C9329CB8B0}" type="datetime4">
              <a:rPr lang="en-US" smtClean="0"/>
              <a:t>February 13,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2404D-F786-EC4C-AFF7-4FDCCC57D4DC}" type="datetime4">
              <a:rPr lang="en-US" smtClean="0"/>
              <a:t>February 13,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A37743D1-457B-7B42-9666-8B8E3BF1D552}" type="datetime4">
              <a:rPr lang="en-US" smtClean="0"/>
              <a:t>February 13,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6752EE3-A7D0-4C40-9CAB-7059D5866A0D}" type="datetime4">
              <a:rPr lang="en-US" smtClean="0"/>
              <a:t>February 13,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05FC87FB-77A4-894F-B4F7-472C4360F420}" type="datetime4">
              <a:rPr lang="en-US" smtClean="0"/>
              <a:t>February 13,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814DD035-A39C-DA4D-9AD8-8F0DD7A51560}" type="datetime4">
              <a:rPr lang="en-US" smtClean="0"/>
              <a:t>February 13,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9246C6A8-629F-964D-9B10-D2805A37A804}" type="datetime4">
              <a:rPr lang="en-US" smtClean="0"/>
              <a:t>February 13,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904E251-A1C5-8A4B-8605-8FB6A68215C2}" type="datetime4">
              <a:rPr lang="en-US" smtClean="0"/>
              <a:t>February 13,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7E8369D-166A-7041-BD8E-9A4958803952}" type="datetime4">
              <a:rPr lang="en-US" smtClean="0"/>
              <a:t>February 13,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12391E7F-12E9-9548-A9C0-BD1C91C85562}" type="datetime4">
              <a:rPr lang="en-US" smtClean="0"/>
              <a:t>February 13,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30FAAD6E-216A-9648-A4BA-86421A8099EE}" type="datetime4">
              <a:rPr lang="en-US" smtClean="0"/>
              <a:t>February 13,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CEB67AAE-8CF6-0A4D-B71E-157974B1E4C7}" type="datetime4">
              <a:rPr lang="en-US" smtClean="0"/>
              <a:t>February 13,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A66F9B35-39D0-0D4B-B6C4-5449F882120D}" type="datetime4">
              <a:rPr lang="en-US" smtClean="0"/>
              <a:t>February 13,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0E006805-608F-784B-AFCE-BFB691880455}" type="datetime4">
              <a:rPr lang="en-US" smtClean="0"/>
              <a:t>February 13,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305B479-7E84-2147-BB40-A32280C56DDB}" type="datetime4">
              <a:rPr lang="en-US" smtClean="0"/>
              <a:t>February 13,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6EECBEB-2B44-784C-9D51-A6A7901FBF48}" type="datetime4">
              <a:rPr lang="en-US" smtClean="0"/>
              <a:t>February 13,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296A10A-16BD-CB43-A1BD-5F771EA9F9EF}" type="datetime4">
              <a:rPr lang="en-US" smtClean="0"/>
              <a:t>February 13,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9B12EF0-CE9F-8F4C-8E7C-B1835900E62E}" type="datetime4">
              <a:rPr lang="en-US" smtClean="0"/>
              <a:t>February 13,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E445AFEE-4B33-B04D-8638-C319D3003EB9}" type="datetime4">
              <a:rPr lang="en-US" smtClean="0"/>
              <a:t>February 13,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CB90495-03B7-CE40-A28A-ED3CD797E604}" type="datetime4">
              <a:rPr lang="en-US" smtClean="0"/>
              <a:t>February 13,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01EDB3D-5265-AE47-ABE5-6FE2923F7EA4}" type="datetime4">
              <a:rPr lang="en-US" smtClean="0"/>
              <a:t>February 13,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9978067-986A-6043-8977-42B7CC8A6116}" type="datetime4">
              <a:rPr lang="en-US" smtClean="0"/>
              <a:t>February 13,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85DABA5C-43AB-824F-943F-D3AF357739BC}" type="datetime4">
              <a:rPr lang="en-US" smtClean="0"/>
              <a:t>February 13,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F631D8A6-4479-7C4C-8D63-8289280CBA4B}" type="datetime4">
              <a:rPr lang="en-US" smtClean="0"/>
              <a:t>February 13,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E778FBE-79F2-6B43-9A3C-7EA19F2FAE2F}" type="datetime4">
              <a:rPr lang="en-US" smtClean="0"/>
              <a:t>February 13,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6B9A35C3-4F64-4C47-8CE9-3696BDE1BD5D}" type="datetime4">
              <a:rPr lang="en-US" smtClean="0"/>
              <a:t>February 13,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37573057-B280-1840-BAE7-B4677EFF4287}" type="datetime4">
              <a:rPr lang="en-US" smtClean="0"/>
              <a:t>February 13,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9231274-F8E3-1141-A5BE-48596741C5C6}" type="datetime4">
              <a:rPr lang="en-US" smtClean="0"/>
              <a:t>February 13,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6C14D06F-A82B-814B-8EFA-08EF03B0557D}" type="datetime4">
              <a:rPr lang="en-US" smtClean="0"/>
              <a:t>February 13,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BD234C3-4C30-7E41-8E84-41A6A1FF971E}" type="datetime4">
              <a:rPr lang="en-US" smtClean="0"/>
              <a:t>February 13,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D43F8F88-78E2-FB47-8C4A-A629B7A5F422}" type="datetime4">
              <a:rPr lang="en-US" smtClean="0"/>
              <a:t>February 13,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403FF1F2-752A-424A-BE58-506FD7039591}" type="datetime4">
              <a:rPr lang="en-US" smtClean="0"/>
              <a:t>February 13,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468A490C-7C8E-9941-9EE4-DE8E3F868485}" type="datetime4">
              <a:rPr lang="en-US" smtClean="0"/>
              <a:t>February 13,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E0A7D8E-9D5E-B44D-AFB5-97106A0965C8}" type="datetime4">
              <a:rPr lang="en-US" smtClean="0"/>
              <a:t>February 13,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AC69767-2149-0A44-A16F-9B95B4E6FF2F}" type="datetime4">
              <a:rPr lang="en-US" smtClean="0"/>
              <a:t>February 13,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B1806813-E896-344A-A0BE-0E629183DF76}" type="datetime4">
              <a:rPr lang="en-US" smtClean="0"/>
              <a:t>February 13,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3A4FACE1-393D-BA40-BD35-5F2AC2D64C5D}" type="datetime4">
              <a:rPr lang="en-US" smtClean="0"/>
              <a:t>February 13,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BCB06B5F-0482-C345-A9A2-5B3003513585}" type="datetime4">
              <a:rPr lang="en-US" smtClean="0"/>
              <a:t>February 13,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cpuc.ca.gov/industries-and-topics/electrical-energy/solar-in-disadvantaged-communities" TargetMode="External"/><Relationship Id="rId2" Type="http://schemas.openxmlformats.org/officeDocument/2006/relationships/hyperlink" Target="https://www.cpuc.ca.gov/industries-and-topics/electrical-energy/demand-side-management/implementation-of-ab-693" TargetMode="External"/><Relationship Id="rId1" Type="http://schemas.openxmlformats.org/officeDocument/2006/relationships/slideLayout" Target="../slideLayouts/slideLayout5.xml"/><Relationship Id="rId5" Type="http://schemas.openxmlformats.org/officeDocument/2006/relationships/hyperlink" Target="https://www.cpuc.ca.gov/industries-and-topics/electrical-energy/electric-power-procurement/rps" TargetMode="External"/><Relationship Id="rId4" Type="http://schemas.openxmlformats.org/officeDocument/2006/relationships/hyperlink" Target="https://www.cpuc.ca.gov/industries-and-topics/electrical-energy/demand-side-management/self-generation-incentive-program"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hyperlink" Target="https://www.youtube.com/watch?v=4wVq15zy470" TargetMode="External"/><Relationship Id="rId3" Type="http://schemas.openxmlformats.org/officeDocument/2006/relationships/hyperlink" Target="https://www.cpuc.ca.gov/about-cpuc" TargetMode="External"/><Relationship Id="rId7" Type="http://schemas.openxmlformats.org/officeDocument/2006/relationships/hyperlink" Target="https://urldefense.com/v3/__http:/www.calhr.ca.gov/employees/pages/salary-and-benefits.aspx__;!!LFxIGwQ!jo42Kw_3CXgwJDvRhYlPl5RoZOsC0m2uEGzs-VfPdAlyFeSJBvdCJDEAo9xYPwivMWxv0zOdnA$" TargetMode="External"/><Relationship Id="rId2" Type="http://schemas.openxmlformats.org/officeDocument/2006/relationships/hyperlink" Target="https://www.cpuc.ca.gov/about-cpuc/divisions/energy-division/energy-division-recruiting" TargetMode="External"/><Relationship Id="rId1" Type="http://schemas.openxmlformats.org/officeDocument/2006/relationships/slideLayout" Target="../slideLayouts/slideLayout5.xml"/><Relationship Id="rId6" Type="http://schemas.openxmlformats.org/officeDocument/2006/relationships/hyperlink" Target="https://www.cpuc.ca.gov/careers/apply-for-a-cpuc-job" TargetMode="External"/><Relationship Id="rId5" Type="http://schemas.openxmlformats.org/officeDocument/2006/relationships/hyperlink" Target="https://urldefense.com/v3/__https:/www.calcareers.ca.gov/CalHRPublic/Landing/Jobs/Steps.aspx__;!!LFxIGwQ!jo42Kw_3CXgwJDvRhYlPl5RoZOsC0m2uEGzs-VfPdAlyFeSJBvdCJDEAo9xYPwivMWyoT001Jw$" TargetMode="External"/><Relationship Id="rId4" Type="http://schemas.openxmlformats.org/officeDocument/2006/relationships/hyperlink" Target="https://urldefense.com/v3/__https:/jobs.ca.gov/CalHRPublic/Search/ExamSearchResults.aspx*depid=164__;Iw!!LFxIGwQ!jo42Kw_3CXgwJDvRhYlPl5RoZOsC0m2uEGzs-VfPdAlyFeSJBvdCJDEAo9xYPwivMWxL6mXUBA$"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cpucrecruiter@cpuc.ca.gov" TargetMode="External"/><Relationship Id="rId2" Type="http://schemas.openxmlformats.org/officeDocument/2006/relationships/image" Target="../media/image11.png"/><Relationship Id="rId1" Type="http://schemas.openxmlformats.org/officeDocument/2006/relationships/slideLayout" Target="../slideLayouts/slideLayout44.xml"/><Relationship Id="rId5" Type="http://schemas.openxmlformats.org/officeDocument/2006/relationships/image" Target="../media/image12.jpeg"/><Relationship Id="rId4" Type="http://schemas.openxmlformats.org/officeDocument/2006/relationships/hyperlink" Target="cpuc.ca.gov/job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adminmonitor.com/ca/cpuc/" TargetMode="External"/><Relationship Id="rId2" Type="http://schemas.openxmlformats.org/officeDocument/2006/relationships/hyperlink" Target="http://www.cpuc.ca.gov/commissioners/"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ww.cpuc.ca.gov/aboutenergy/" TargetMode="Externa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1</a:t>
            </a:fld>
            <a:endParaRPr lang="en-US"/>
          </a:p>
        </p:txBody>
      </p:sp>
      <p:sp>
        <p:nvSpPr>
          <p:cNvPr id="9" name="Title 1">
            <a:extLst>
              <a:ext uri="{FF2B5EF4-FFF2-40B4-BE49-F238E27FC236}">
                <a16:creationId xmlns:a16="http://schemas.microsoft.com/office/drawing/2014/main" id="{8114E06F-78CE-4427-925B-EE30E1934D4C}"/>
              </a:ext>
            </a:extLst>
          </p:cNvPr>
          <p:cNvSpPr>
            <a:spLocks noGrp="1"/>
          </p:cNvSpPr>
          <p:nvPr>
            <p:ph type="ctrTitle"/>
          </p:nvPr>
        </p:nvSpPr>
        <p:spPr>
          <a:xfrm>
            <a:off x="1295400" y="4781390"/>
            <a:ext cx="9601200" cy="1342915"/>
          </a:xfrm>
        </p:spPr>
        <p:txBody>
          <a:bodyPr>
            <a:normAutofit fontScale="90000"/>
          </a:bodyPr>
          <a:lstStyle/>
          <a:p>
            <a:pPr algn="ctr"/>
            <a:r>
              <a:rPr lang="en-US" dirty="0"/>
              <a:t>California Public Utilities Commission</a:t>
            </a:r>
            <a:br>
              <a:rPr lang="en-US" dirty="0"/>
            </a:br>
            <a:br>
              <a:rPr lang="en-US" dirty="0"/>
            </a:br>
            <a:r>
              <a:rPr lang="en-US" dirty="0"/>
              <a:t>Energy Division</a:t>
            </a:r>
            <a:br>
              <a:rPr lang="en-US" dirty="0"/>
            </a:br>
            <a:br>
              <a:rPr lang="en-US" dirty="0"/>
            </a:br>
            <a:br>
              <a:rPr lang="en-US" dirty="0"/>
            </a:br>
            <a:r>
              <a:rPr lang="en-US" sz="2700" b="1" i="0" u="none" strike="noStrike" dirty="0">
                <a:solidFill>
                  <a:srgbClr val="2A3C50"/>
                </a:solidFill>
                <a:effectLst/>
                <a:latin typeface="Century Gothic" panose="020B0502020202020204" pitchFamily="34" charset="0"/>
              </a:rPr>
              <a:t>Questions on General CPUC Recruitment: cpucrecruiter@cpuc.ca.gov</a:t>
            </a:r>
            <a:br>
              <a:rPr lang="en-US" dirty="0"/>
            </a:br>
            <a:br>
              <a:rPr lang="en-US" dirty="0"/>
            </a:br>
            <a:r>
              <a:rPr lang="en-US" sz="2700" dirty="0"/>
              <a:t>For questions regarding energy division recruiting please contact: energydivisionrecruiting@cpuc.ca.gov</a:t>
            </a:r>
          </a:p>
        </p:txBody>
      </p:sp>
    </p:spTree>
    <p:extLst>
      <p:ext uri="{BB962C8B-B14F-4D97-AF65-F5344CB8AC3E}">
        <p14:creationId xmlns:p14="http://schemas.microsoft.com/office/powerpoint/2010/main" val="42708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68E0F23-A73C-4F33-976F-2CD31836553C}"/>
              </a:ext>
            </a:extLst>
          </p:cNvPr>
          <p:cNvSpPr txBox="1"/>
          <p:nvPr/>
        </p:nvSpPr>
        <p:spPr>
          <a:xfrm>
            <a:off x="114956" y="394138"/>
            <a:ext cx="12077044" cy="5437386"/>
          </a:xfrm>
          <a:prstGeom prst="rect">
            <a:avLst/>
          </a:prstGeom>
          <a:noFill/>
        </p:spPr>
        <p:txBody>
          <a:bodyPr wrap="square">
            <a:spAutoFit/>
          </a:bodyPr>
          <a:lstStyle/>
          <a:p>
            <a:pPr algn="ctr"/>
            <a:r>
              <a:rPr lang="en-US" sz="3600" b="1" dirty="0">
                <a:solidFill>
                  <a:schemeClr val="tx2"/>
                </a:solidFill>
                <a:ea typeface="+mj-ea"/>
                <a:cs typeface="+mj-cs"/>
              </a:rPr>
              <a:t>Demand Response</a:t>
            </a:r>
          </a:p>
          <a:p>
            <a:pPr marL="0" marR="0">
              <a:spcBef>
                <a:spcPts val="0"/>
              </a:spcBef>
              <a:spcAft>
                <a:spcPts val="0"/>
              </a:spcAft>
            </a:pPr>
            <a:endParaRPr lang="en-US" dirty="0">
              <a:solidFill>
                <a:srgbClr val="000000"/>
              </a:solidFill>
              <a:effectLst/>
              <a:ea typeface="Times New Roman" panose="02020603050405020304" pitchFamily="18" charset="0"/>
            </a:endParaRPr>
          </a:p>
          <a:p>
            <a:pPr marL="0" marR="0">
              <a:spcBef>
                <a:spcPts val="0"/>
              </a:spcBef>
              <a:spcAft>
                <a:spcPts val="0"/>
              </a:spcAft>
            </a:pPr>
            <a:r>
              <a:rPr lang="en-US" dirty="0">
                <a:solidFill>
                  <a:srgbClr val="000000"/>
                </a:solidFill>
                <a:effectLst/>
                <a:ea typeface="Times New Roman" panose="02020603050405020304" pitchFamily="18" charset="0"/>
              </a:rPr>
              <a:t>Demand response (DR) is a way for customers to help California manage its electricity demand.  DR is customers changing their electricity usage (typically reducing use or shifting use to other times in the day) at certain times in response to economic incentives, price signals, or other conditions. Future DR may involve customers </a:t>
            </a:r>
            <a:r>
              <a:rPr lang="en-US" i="1" dirty="0">
                <a:solidFill>
                  <a:srgbClr val="000000"/>
                </a:solidFill>
                <a:effectLst/>
                <a:ea typeface="Times New Roman" panose="02020603050405020304" pitchFamily="18" charset="0"/>
              </a:rPr>
              <a:t>increasing</a:t>
            </a:r>
            <a:r>
              <a:rPr lang="en-US" dirty="0">
                <a:solidFill>
                  <a:srgbClr val="000000"/>
                </a:solidFill>
                <a:effectLst/>
                <a:ea typeface="Times New Roman" panose="02020603050405020304" pitchFamily="18" charset="0"/>
              </a:rPr>
              <a:t> their electricity usage when the grid has too much electricity generation from renewable resources like the wind or sun.  Effective demand response programs provide California ratepayers with various economic and environmental benefits. These benefits include:</a:t>
            </a:r>
          </a:p>
          <a:p>
            <a:pPr marL="342900" marR="0" lvl="0" indent="-342900">
              <a:spcBef>
                <a:spcPts val="0"/>
              </a:spcBef>
              <a:spcAft>
                <a:spcPts val="720"/>
              </a:spcAft>
              <a:buSzPts val="1000"/>
              <a:buFont typeface="Symbol" panose="05050102010706020507" pitchFamily="18" charset="2"/>
              <a:buChar char=""/>
              <a:tabLst>
                <a:tab pos="457200" algn="l"/>
              </a:tabLst>
            </a:pPr>
            <a:r>
              <a:rPr lang="en-US" dirty="0">
                <a:solidFill>
                  <a:srgbClr val="000000"/>
                </a:solidFill>
                <a:effectLst/>
                <a:ea typeface="Times New Roman" panose="02020603050405020304" pitchFamily="18" charset="0"/>
              </a:rPr>
              <a:t>  Avoiding the construction of new power plants  </a:t>
            </a:r>
            <a:endParaRPr lang="en-US" sz="1600" dirty="0">
              <a:solidFill>
                <a:srgbClr val="000000"/>
              </a:solidFill>
              <a:effectLst/>
              <a:ea typeface="Calibri" panose="020F0502020204030204" pitchFamily="34" charset="0"/>
            </a:endParaRPr>
          </a:p>
          <a:p>
            <a:pPr marL="342900" marR="0" lvl="0" indent="-342900">
              <a:spcBef>
                <a:spcPts val="0"/>
              </a:spcBef>
              <a:spcAft>
                <a:spcPts val="720"/>
              </a:spcAft>
              <a:buSzPts val="1000"/>
              <a:buFont typeface="Symbol" panose="05050102010706020507" pitchFamily="18" charset="2"/>
              <a:buChar char=""/>
              <a:tabLst>
                <a:tab pos="457200" algn="l"/>
              </a:tabLst>
            </a:pPr>
            <a:r>
              <a:rPr lang="en-US" dirty="0">
                <a:solidFill>
                  <a:srgbClr val="000000"/>
                </a:solidFill>
                <a:effectLst/>
                <a:ea typeface="Times New Roman" panose="02020603050405020304" pitchFamily="18" charset="0"/>
              </a:rPr>
              <a:t>  Avoiding the purchase of high-priced energy   </a:t>
            </a:r>
            <a:endParaRPr lang="en-US" sz="1600" dirty="0">
              <a:solidFill>
                <a:srgbClr val="000000"/>
              </a:solidFill>
              <a:effectLst/>
              <a:ea typeface="Calibri" panose="020F0502020204030204" pitchFamily="34" charset="0"/>
            </a:endParaRPr>
          </a:p>
          <a:p>
            <a:pPr marL="342900" marR="0" lvl="0" indent="-342900">
              <a:spcBef>
                <a:spcPts val="0"/>
              </a:spcBef>
              <a:spcAft>
                <a:spcPts val="720"/>
              </a:spcAft>
              <a:buSzPts val="1000"/>
              <a:buFont typeface="Symbol" panose="05050102010706020507" pitchFamily="18" charset="2"/>
              <a:buChar char=""/>
              <a:tabLst>
                <a:tab pos="457200" algn="l"/>
              </a:tabLst>
            </a:pPr>
            <a:r>
              <a:rPr lang="en-US" dirty="0">
                <a:solidFill>
                  <a:srgbClr val="000000"/>
                </a:solidFill>
                <a:effectLst/>
                <a:ea typeface="Times New Roman" panose="02020603050405020304" pitchFamily="18" charset="0"/>
              </a:rPr>
              <a:t>  Providing greater reliability to the grid, which helps prevent blackouts  </a:t>
            </a:r>
            <a:endParaRPr lang="en-US" sz="1600" dirty="0">
              <a:solidFill>
                <a:srgbClr val="000000"/>
              </a:solidFill>
              <a:effectLst/>
              <a:ea typeface="Calibri" panose="020F0502020204030204" pitchFamily="34" charset="0"/>
            </a:endParaRPr>
          </a:p>
          <a:p>
            <a:pPr marL="342900" marR="0" lvl="0" indent="-342900">
              <a:spcBef>
                <a:spcPts val="0"/>
              </a:spcBef>
              <a:spcAft>
                <a:spcPts val="720"/>
              </a:spcAft>
              <a:buSzPts val="1000"/>
              <a:buFont typeface="Symbol" panose="05050102010706020507" pitchFamily="18" charset="2"/>
              <a:buChar char=""/>
              <a:tabLst>
                <a:tab pos="457200" algn="l"/>
              </a:tabLst>
            </a:pPr>
            <a:r>
              <a:rPr lang="en-US" dirty="0">
                <a:solidFill>
                  <a:srgbClr val="000000"/>
                </a:solidFill>
                <a:effectLst/>
                <a:ea typeface="Times New Roman" panose="02020603050405020304" pitchFamily="18" charset="0"/>
              </a:rPr>
              <a:t>  Avoiding the consumption of fossil fuels which can damage the environment</a:t>
            </a:r>
          </a:p>
          <a:p>
            <a:pPr marL="0" marR="0">
              <a:spcBef>
                <a:spcPts val="0"/>
              </a:spcBef>
              <a:spcAft>
                <a:spcPts val="0"/>
              </a:spcAft>
            </a:pPr>
            <a:r>
              <a:rPr lang="en-US" dirty="0">
                <a:solidFill>
                  <a:srgbClr val="000000"/>
                </a:solidFill>
                <a:effectLst/>
                <a:ea typeface="Times New Roman" panose="02020603050405020304" pitchFamily="18" charset="0"/>
              </a:rPr>
              <a:t>Currently, demand response programs are administered by California’s three regulated investor-owned utilities: Pacific Gas &amp; Electric, Southern California Edison and San Diego Gas &amp; Electric. Independent commercial entities known as ‘aggregators’ or ‘Demand Response Providers’ may also approach customers to offer DR services.  Residential, commercial, agricultural and industrial customers can all participate in demand response programs and receive incentives for doing so.</a:t>
            </a:r>
            <a:endParaRPr lang="en-US" sz="1600" dirty="0">
              <a:effectLst/>
              <a:ea typeface="Calibri" panose="020F0502020204030204" pitchFamily="34" charset="0"/>
            </a:endParaRPr>
          </a:p>
        </p:txBody>
      </p:sp>
    </p:spTree>
    <p:extLst>
      <p:ext uri="{BB962C8B-B14F-4D97-AF65-F5344CB8AC3E}">
        <p14:creationId xmlns:p14="http://schemas.microsoft.com/office/powerpoint/2010/main" val="741650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4EE0917-F5FA-40F1-A1DC-C60127798CF8}"/>
              </a:ext>
            </a:extLst>
          </p:cNvPr>
          <p:cNvSpPr txBox="1"/>
          <p:nvPr/>
        </p:nvSpPr>
        <p:spPr>
          <a:xfrm>
            <a:off x="354724" y="920621"/>
            <a:ext cx="11482552" cy="4647426"/>
          </a:xfrm>
          <a:prstGeom prst="rect">
            <a:avLst/>
          </a:prstGeom>
          <a:noFill/>
        </p:spPr>
        <p:txBody>
          <a:bodyPr wrap="square">
            <a:spAutoFit/>
          </a:bodyPr>
          <a:lstStyle/>
          <a:p>
            <a:pPr marL="0" marR="0" algn="ctr">
              <a:spcBef>
                <a:spcPts val="0"/>
              </a:spcBef>
              <a:spcAft>
                <a:spcPts val="0"/>
              </a:spcAft>
            </a:pPr>
            <a:r>
              <a:rPr lang="en-US" sz="3600" b="1" dirty="0">
                <a:solidFill>
                  <a:schemeClr val="tx2"/>
                </a:solidFill>
                <a:latin typeface="+mj-lt"/>
                <a:ea typeface="+mj-ea"/>
                <a:cs typeface="+mj-cs"/>
              </a:rPr>
              <a:t>Customer Generation</a:t>
            </a:r>
          </a:p>
          <a:p>
            <a:pPr marL="0" marR="0">
              <a:spcBef>
                <a:spcPts val="0"/>
              </a:spcBef>
              <a:spcAft>
                <a:spcPts val="0"/>
              </a:spcAft>
            </a:pPr>
            <a:endParaRPr lang="en-US" sz="2000" dirty="0">
              <a:solidFill>
                <a:srgbClr val="000000"/>
              </a:solidFill>
              <a:effectLst/>
              <a:ea typeface="Calibri" panose="020F0502020204030204" pitchFamily="34" charset="0"/>
            </a:endParaRPr>
          </a:p>
          <a:p>
            <a:pPr marL="0" marR="0">
              <a:spcBef>
                <a:spcPts val="0"/>
              </a:spcBef>
              <a:spcAft>
                <a:spcPts val="0"/>
              </a:spcAft>
            </a:pPr>
            <a:r>
              <a:rPr lang="en-US" sz="2000" dirty="0">
                <a:solidFill>
                  <a:srgbClr val="000000"/>
                </a:solidFill>
                <a:effectLst/>
                <a:ea typeface="Calibri" panose="020F0502020204030204" pitchFamily="34" charset="0"/>
              </a:rPr>
              <a:t>The CPUC regulates distributed generation programs and policies on both the customer and utility wholesale side of the electric meter.  Customer-side of the meter distributed generation incentive programs include:</a:t>
            </a:r>
            <a:endParaRPr lang="en-US" sz="2000" dirty="0">
              <a:solidFill>
                <a:schemeClr val="tx2">
                  <a:lumMod val="75000"/>
                </a:schemeClr>
              </a:solidFill>
              <a:effectLst/>
              <a:ea typeface="Calibri" panose="020F0502020204030204" pitchFamily="34" charset="0"/>
            </a:endParaRPr>
          </a:p>
          <a:p>
            <a:pPr marL="342900" marR="0" indent="-342900">
              <a:spcBef>
                <a:spcPts val="0"/>
              </a:spcBef>
              <a:spcAft>
                <a:spcPts val="0"/>
              </a:spcAft>
              <a:buFont typeface="Arial" panose="020B0604020202020204" pitchFamily="34" charset="0"/>
              <a:buChar char="•"/>
            </a:pPr>
            <a:r>
              <a:rPr lang="en-US" sz="2000" u="sng" dirty="0">
                <a:solidFill>
                  <a:schemeClr val="tx2">
                    <a:lumMod val="75000"/>
                  </a:schemeClr>
                </a:solidFill>
                <a:effectLst/>
                <a:ea typeface="Calibri" panose="020F0502020204030204" pitchFamily="34" charset="0"/>
                <a:hlinkClick r:id="rId2">
                  <a:extLst>
                    <a:ext uri="{A12FA001-AC4F-418D-AE19-62706E023703}">
                      <ahyp:hlinkClr xmlns:ahyp="http://schemas.microsoft.com/office/drawing/2018/hyperlinkcolor" val="tx"/>
                    </a:ext>
                  </a:extLst>
                </a:hlinkClick>
              </a:rPr>
              <a:t>Solar on Multifamily Affordable Housing Program (SOMAH</a:t>
            </a:r>
            <a:r>
              <a:rPr lang="en-US" sz="2000" u="sng" dirty="0">
                <a:solidFill>
                  <a:srgbClr val="6996C9"/>
                </a:solidFill>
                <a:effectLst/>
                <a:ea typeface="Calibri" panose="020F0502020204030204" pitchFamily="34" charset="0"/>
                <a:hlinkClick r:id="rId2">
                  <a:extLst>
                    <a:ext uri="{A12FA001-AC4F-418D-AE19-62706E023703}">
                      <ahyp:hlinkClr xmlns:ahyp="http://schemas.microsoft.com/office/drawing/2018/hyperlinkcolor" val="tx"/>
                    </a:ext>
                  </a:extLst>
                </a:hlinkClick>
              </a:rPr>
              <a:t>)</a:t>
            </a:r>
            <a:endParaRPr lang="en-US" sz="2000" u="sng" dirty="0">
              <a:solidFill>
                <a:srgbClr val="000000"/>
              </a:solidFill>
              <a:ea typeface="Calibri" panose="020F0502020204030204" pitchFamily="34" charset="0"/>
            </a:endParaRPr>
          </a:p>
          <a:p>
            <a:pPr marL="342900" marR="0" indent="-342900">
              <a:spcBef>
                <a:spcPts val="0"/>
              </a:spcBef>
              <a:spcAft>
                <a:spcPts val="0"/>
              </a:spcAft>
              <a:buFont typeface="Arial" panose="020B0604020202020204" pitchFamily="34" charset="0"/>
              <a:buChar char="•"/>
            </a:pPr>
            <a:r>
              <a:rPr lang="en-US" sz="2000" u="sng" dirty="0">
                <a:solidFill>
                  <a:schemeClr val="tx2">
                    <a:lumMod val="75000"/>
                  </a:schemeClr>
                </a:solidFill>
                <a:effectLst/>
                <a:ea typeface="Calibri" panose="020F0502020204030204" pitchFamily="34" charset="0"/>
                <a:hlinkClick r:id="rId3">
                  <a:extLst>
                    <a:ext uri="{A12FA001-AC4F-418D-AE19-62706E023703}">
                      <ahyp:hlinkClr xmlns:ahyp="http://schemas.microsoft.com/office/drawing/2018/hyperlinkcolor" val="tx"/>
                    </a:ext>
                  </a:extLst>
                </a:hlinkClick>
              </a:rPr>
              <a:t>Disadvantaged Communities Single-family Solar Homes Program (DAC-SASH)</a:t>
            </a:r>
            <a:endParaRPr lang="en-US" sz="2000" u="sng" dirty="0">
              <a:solidFill>
                <a:srgbClr val="000000"/>
              </a:solidFill>
              <a:ea typeface="Calibri" panose="020F0502020204030204" pitchFamily="34" charset="0"/>
            </a:endParaRPr>
          </a:p>
          <a:p>
            <a:pPr marL="342900" marR="0" indent="-342900">
              <a:spcBef>
                <a:spcPts val="0"/>
              </a:spcBef>
              <a:spcAft>
                <a:spcPts val="0"/>
              </a:spcAft>
              <a:buFont typeface="Arial" panose="020B0604020202020204" pitchFamily="34" charset="0"/>
              <a:buChar char="•"/>
            </a:pPr>
            <a:r>
              <a:rPr lang="en-US" sz="2000" u="sng" dirty="0">
                <a:solidFill>
                  <a:schemeClr val="tx2">
                    <a:lumMod val="75000"/>
                  </a:schemeClr>
                </a:solidFill>
                <a:effectLst/>
                <a:ea typeface="Calibri" panose="020F0502020204030204" pitchFamily="34" charset="0"/>
                <a:hlinkClick r:id="rId4">
                  <a:extLst>
                    <a:ext uri="{A12FA001-AC4F-418D-AE19-62706E023703}">
                      <ahyp:hlinkClr xmlns:ahyp="http://schemas.microsoft.com/office/drawing/2018/hyperlinkcolor" val="tx"/>
                    </a:ext>
                  </a:extLst>
                </a:hlinkClick>
              </a:rPr>
              <a:t>Self-Generation Incentive Program</a:t>
            </a:r>
            <a:endParaRPr lang="en-US" sz="2000" u="sng" dirty="0">
              <a:solidFill>
                <a:srgbClr val="000000"/>
              </a:solidFill>
              <a:ea typeface="Calibri" panose="020F0502020204030204" pitchFamily="34" charset="0"/>
            </a:endParaRPr>
          </a:p>
          <a:p>
            <a:pPr marL="0" marR="0">
              <a:spcBef>
                <a:spcPts val="0"/>
              </a:spcBef>
              <a:spcAft>
                <a:spcPts val="0"/>
              </a:spcAft>
            </a:pPr>
            <a:r>
              <a:rPr lang="en-US" sz="2000" dirty="0">
                <a:solidFill>
                  <a:srgbClr val="000000"/>
                </a:solidFill>
                <a:ea typeface="Calibri" panose="020F0502020204030204" pitchFamily="34" charset="0"/>
              </a:rPr>
              <a:t>T</a:t>
            </a:r>
            <a:r>
              <a:rPr lang="en-US" sz="2000" dirty="0">
                <a:solidFill>
                  <a:srgbClr val="000000"/>
                </a:solidFill>
                <a:effectLst/>
                <a:ea typeface="Calibri" panose="020F0502020204030204" pitchFamily="34" charset="0"/>
              </a:rPr>
              <a:t>hese programs are overseen by the CPUC and administered through Program Administrators.  Utility side of the meter distributed generation includes wholesale energy generated for sale to utilities, and these procurement programs include the </a:t>
            </a:r>
            <a:r>
              <a:rPr lang="en-US" sz="2000" u="sng" dirty="0">
                <a:solidFill>
                  <a:schemeClr val="tx2">
                    <a:lumMod val="75000"/>
                  </a:schemeClr>
                </a:solidFill>
                <a:effectLst/>
                <a:ea typeface="Calibri" panose="020F0502020204030204" pitchFamily="34" charset="0"/>
                <a:hlinkClick r:id="rId5">
                  <a:extLst>
                    <a:ext uri="{A12FA001-AC4F-418D-AE19-62706E023703}">
                      <ahyp:hlinkClr xmlns:ahyp="http://schemas.microsoft.com/office/drawing/2018/hyperlinkcolor" val="tx"/>
                    </a:ext>
                  </a:extLst>
                </a:hlinkClick>
              </a:rPr>
              <a:t>renewable portfolio standard program</a:t>
            </a:r>
            <a:r>
              <a:rPr lang="en-US" sz="2000" dirty="0">
                <a:solidFill>
                  <a:schemeClr val="tx2">
                    <a:lumMod val="75000"/>
                  </a:schemeClr>
                </a:solidFill>
                <a:effectLst/>
                <a:ea typeface="Calibri" panose="020F0502020204030204" pitchFamily="34" charset="0"/>
              </a:rPr>
              <a:t> </a:t>
            </a:r>
            <a:r>
              <a:rPr lang="en-US" sz="2000" dirty="0">
                <a:solidFill>
                  <a:srgbClr val="000000"/>
                </a:solidFill>
                <a:effectLst/>
                <a:ea typeface="Calibri" panose="020F0502020204030204" pitchFamily="34" charset="0"/>
              </a:rPr>
              <a:t>(including competitive solicitations, feed-in tariff, and renewable auction mechanism, and other procurement mechanisms) and the combined heat and power (CHP) feed-in tariff.</a:t>
            </a:r>
            <a:endParaRPr lang="en-US" sz="2000" dirty="0">
              <a:effectLst/>
              <a:ea typeface="Calibri" panose="020F0502020204030204" pitchFamily="34" charset="0"/>
            </a:endParaRPr>
          </a:p>
        </p:txBody>
      </p:sp>
    </p:spTree>
    <p:extLst>
      <p:ext uri="{BB962C8B-B14F-4D97-AF65-F5344CB8AC3E}">
        <p14:creationId xmlns:p14="http://schemas.microsoft.com/office/powerpoint/2010/main" val="2893674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7ACD11E-D221-4D14-8559-2108CFA3F620}"/>
              </a:ext>
            </a:extLst>
          </p:cNvPr>
          <p:cNvSpPr txBox="1"/>
          <p:nvPr/>
        </p:nvSpPr>
        <p:spPr>
          <a:xfrm>
            <a:off x="350782" y="1340262"/>
            <a:ext cx="4631121" cy="5016758"/>
          </a:xfrm>
          <a:prstGeom prst="rect">
            <a:avLst/>
          </a:prstGeom>
          <a:noFill/>
        </p:spPr>
        <p:txBody>
          <a:bodyPr wrap="square">
            <a:spAutoFit/>
          </a:bodyPr>
          <a:lstStyle/>
          <a:p>
            <a:r>
              <a:rPr lang="en-US" sz="2000" dirty="0"/>
              <a:t>A microgrid is an independent electric grid with onsite energy generation and/or storage that can operate both while connected to and when disconnected or “islanded” from the larger utility grid. Characteristics: − Has a group of interconnected loads and distributed energy resources (DER) with clearly defined, isolatable electrical boundaries − Can connect and disconnect from the grid to enable operation in both grid connected or island modes − Can act as a single controllable entity with respect to the grid </a:t>
            </a:r>
          </a:p>
        </p:txBody>
      </p:sp>
      <p:pic>
        <p:nvPicPr>
          <p:cNvPr id="10" name="Picture 9">
            <a:extLst>
              <a:ext uri="{FF2B5EF4-FFF2-40B4-BE49-F238E27FC236}">
                <a16:creationId xmlns:a16="http://schemas.microsoft.com/office/drawing/2014/main" id="{3C0270C8-D739-466A-B1FA-DC8CECB277D1}"/>
              </a:ext>
            </a:extLst>
          </p:cNvPr>
          <p:cNvPicPr>
            <a:picLocks noChangeAspect="1"/>
          </p:cNvPicPr>
          <p:nvPr/>
        </p:nvPicPr>
        <p:blipFill>
          <a:blip r:embed="rId2"/>
          <a:stretch>
            <a:fillRect/>
          </a:stretch>
        </p:blipFill>
        <p:spPr>
          <a:xfrm>
            <a:off x="5569524" y="1749973"/>
            <a:ext cx="5578010" cy="2929023"/>
          </a:xfrm>
          <a:prstGeom prst="rect">
            <a:avLst/>
          </a:prstGeom>
        </p:spPr>
      </p:pic>
      <p:sp>
        <p:nvSpPr>
          <p:cNvPr id="14" name="TextBox 13">
            <a:extLst>
              <a:ext uri="{FF2B5EF4-FFF2-40B4-BE49-F238E27FC236}">
                <a16:creationId xmlns:a16="http://schemas.microsoft.com/office/drawing/2014/main" id="{0C4D49BD-0E33-4D55-888D-BA939D3D68FA}"/>
              </a:ext>
            </a:extLst>
          </p:cNvPr>
          <p:cNvSpPr txBox="1"/>
          <p:nvPr/>
        </p:nvSpPr>
        <p:spPr>
          <a:xfrm>
            <a:off x="2162681" y="604963"/>
            <a:ext cx="7866638" cy="646331"/>
          </a:xfrm>
          <a:prstGeom prst="rect">
            <a:avLst/>
          </a:prstGeom>
          <a:noFill/>
        </p:spPr>
        <p:txBody>
          <a:bodyPr wrap="square">
            <a:spAutoFit/>
          </a:bodyPr>
          <a:lstStyle/>
          <a:p>
            <a:pPr algn="ctr"/>
            <a:r>
              <a:rPr lang="en-US" sz="3600" b="1" dirty="0">
                <a:solidFill>
                  <a:schemeClr val="tx2"/>
                </a:solidFill>
                <a:latin typeface="+mj-lt"/>
                <a:ea typeface="+mj-ea"/>
                <a:cs typeface="+mj-cs"/>
              </a:rPr>
              <a:t>Grid Resiliency and Microgrids</a:t>
            </a:r>
          </a:p>
        </p:txBody>
      </p:sp>
    </p:spTree>
    <p:extLst>
      <p:ext uri="{BB962C8B-B14F-4D97-AF65-F5344CB8AC3E}">
        <p14:creationId xmlns:p14="http://schemas.microsoft.com/office/powerpoint/2010/main" val="1821503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42365A-CEB7-4B28-98DC-660D5E8F60B3}"/>
              </a:ext>
            </a:extLst>
          </p:cNvPr>
          <p:cNvSpPr txBox="1"/>
          <p:nvPr/>
        </p:nvSpPr>
        <p:spPr>
          <a:xfrm>
            <a:off x="874643" y="742122"/>
            <a:ext cx="10799557" cy="6001643"/>
          </a:xfrm>
          <a:prstGeom prst="rect">
            <a:avLst/>
          </a:prstGeom>
          <a:noFill/>
        </p:spPr>
        <p:txBody>
          <a:bodyPr wrap="square" rtlCol="0">
            <a:spAutoFit/>
          </a:bodyPr>
          <a:lstStyle/>
          <a:p>
            <a:r>
              <a:rPr lang="en-US" sz="2400" b="0" i="0" dirty="0">
                <a:solidFill>
                  <a:srgbClr val="000000"/>
                </a:solidFill>
                <a:effectLst/>
              </a:rPr>
              <a:t>The CPUC oversees and approves the ratepayer-funded energy efficiency (EE) programs. </a:t>
            </a:r>
          </a:p>
          <a:p>
            <a:endParaRPr lang="en-US" sz="2400" dirty="0">
              <a:solidFill>
                <a:srgbClr val="000000"/>
              </a:solidFill>
            </a:endParaRPr>
          </a:p>
          <a:p>
            <a:r>
              <a:rPr lang="en-US" sz="2400" dirty="0"/>
              <a:t>Energy efficiency is a cornerstone of California’s energy and greenhouse gas emissions reductions efforts, and the current goal is to double the state’s 2017 level of energy efficiency by 2030.</a:t>
            </a:r>
            <a:endParaRPr lang="en-US" sz="2400" b="0" i="0" dirty="0">
              <a:solidFill>
                <a:srgbClr val="000000"/>
              </a:solidFill>
              <a:effectLst/>
            </a:endParaRPr>
          </a:p>
          <a:p>
            <a:endParaRPr lang="en-US" sz="2400" dirty="0">
              <a:solidFill>
                <a:srgbClr val="000000"/>
              </a:solidFill>
            </a:endParaRPr>
          </a:p>
          <a:p>
            <a:r>
              <a:rPr lang="en-US" sz="2400" b="0" i="0" dirty="0">
                <a:solidFill>
                  <a:srgbClr val="000000"/>
                </a:solidFill>
                <a:effectLst/>
              </a:rPr>
              <a:t>The CPUC works with the investor-owned utilities, other program administrators (RENs and CCAs), and vendors to develop programs and measures to transform technology markets within California using ratepayer funds.</a:t>
            </a:r>
          </a:p>
          <a:p>
            <a:endParaRPr lang="en-US" sz="2400" dirty="0">
              <a:solidFill>
                <a:srgbClr val="000000"/>
              </a:solidFill>
            </a:endParaRPr>
          </a:p>
          <a:p>
            <a:r>
              <a:rPr lang="en-US" sz="2400" dirty="0">
                <a:solidFill>
                  <a:srgbClr val="000000"/>
                </a:solidFill>
              </a:rPr>
              <a:t>EE Programs span across the residential, commercial, industrial and agricultural sectors.</a:t>
            </a:r>
          </a:p>
          <a:p>
            <a:endParaRPr lang="en-US" sz="2400" b="0" i="0" dirty="0">
              <a:solidFill>
                <a:srgbClr val="000000"/>
              </a:solidFill>
              <a:effectLst/>
            </a:endParaRPr>
          </a:p>
          <a:p>
            <a:endParaRPr lang="en-US" sz="2400" dirty="0"/>
          </a:p>
        </p:txBody>
      </p:sp>
      <p:sp>
        <p:nvSpPr>
          <p:cNvPr id="3" name="TextBox 2">
            <a:extLst>
              <a:ext uri="{FF2B5EF4-FFF2-40B4-BE49-F238E27FC236}">
                <a16:creationId xmlns:a16="http://schemas.microsoft.com/office/drawing/2014/main" id="{EE5291CA-3919-47B1-9D01-C057159F99A4}"/>
              </a:ext>
            </a:extLst>
          </p:cNvPr>
          <p:cNvSpPr txBox="1"/>
          <p:nvPr/>
        </p:nvSpPr>
        <p:spPr>
          <a:xfrm>
            <a:off x="2162681" y="146329"/>
            <a:ext cx="7866638" cy="646331"/>
          </a:xfrm>
          <a:prstGeom prst="rect">
            <a:avLst/>
          </a:prstGeom>
          <a:noFill/>
        </p:spPr>
        <p:txBody>
          <a:bodyPr wrap="square">
            <a:spAutoFit/>
          </a:bodyPr>
          <a:lstStyle/>
          <a:p>
            <a:pPr algn="ctr"/>
            <a:r>
              <a:rPr lang="en-US" sz="3600" b="1" dirty="0">
                <a:solidFill>
                  <a:schemeClr val="tx2"/>
                </a:solidFill>
                <a:latin typeface="+mj-lt"/>
                <a:ea typeface="+mj-ea"/>
                <a:cs typeface="+mj-cs"/>
              </a:rPr>
              <a:t>Energy Efficiency</a:t>
            </a:r>
          </a:p>
        </p:txBody>
      </p:sp>
    </p:spTree>
    <p:extLst>
      <p:ext uri="{BB962C8B-B14F-4D97-AF65-F5344CB8AC3E}">
        <p14:creationId xmlns:p14="http://schemas.microsoft.com/office/powerpoint/2010/main" val="2802926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86A54-9049-4F91-81E2-6D02C63AC6C5}"/>
              </a:ext>
            </a:extLst>
          </p:cNvPr>
          <p:cNvSpPr txBox="1"/>
          <p:nvPr/>
        </p:nvSpPr>
        <p:spPr>
          <a:xfrm>
            <a:off x="2162681" y="469494"/>
            <a:ext cx="7866638" cy="646331"/>
          </a:xfrm>
          <a:prstGeom prst="rect">
            <a:avLst/>
          </a:prstGeom>
          <a:noFill/>
        </p:spPr>
        <p:txBody>
          <a:bodyPr wrap="square">
            <a:spAutoFit/>
          </a:bodyPr>
          <a:lstStyle/>
          <a:p>
            <a:pPr algn="ctr"/>
            <a:r>
              <a:rPr lang="en-US" sz="3600" b="1" dirty="0">
                <a:solidFill>
                  <a:schemeClr val="tx2"/>
                </a:solidFill>
                <a:latin typeface="+mj-lt"/>
                <a:ea typeface="+mj-ea"/>
                <a:cs typeface="+mj-cs"/>
              </a:rPr>
              <a:t>Energy Efficiency</a:t>
            </a:r>
          </a:p>
        </p:txBody>
      </p:sp>
      <p:pic>
        <p:nvPicPr>
          <p:cNvPr id="7" name="Picture 6">
            <a:extLst>
              <a:ext uri="{FF2B5EF4-FFF2-40B4-BE49-F238E27FC236}">
                <a16:creationId xmlns:a16="http://schemas.microsoft.com/office/drawing/2014/main" id="{870D9030-B512-F0F7-2431-05E3EFF33C20}"/>
              </a:ext>
            </a:extLst>
          </p:cNvPr>
          <p:cNvPicPr>
            <a:picLocks noChangeAspect="1"/>
          </p:cNvPicPr>
          <p:nvPr/>
        </p:nvPicPr>
        <p:blipFill>
          <a:blip r:embed="rId2"/>
          <a:stretch>
            <a:fillRect/>
          </a:stretch>
        </p:blipFill>
        <p:spPr>
          <a:xfrm>
            <a:off x="665825" y="1986040"/>
            <a:ext cx="10860350" cy="2885920"/>
          </a:xfrm>
          <a:prstGeom prst="rect">
            <a:avLst/>
          </a:prstGeom>
        </p:spPr>
      </p:pic>
    </p:spTree>
    <p:extLst>
      <p:ext uri="{BB962C8B-B14F-4D97-AF65-F5344CB8AC3E}">
        <p14:creationId xmlns:p14="http://schemas.microsoft.com/office/powerpoint/2010/main" val="4024335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48DB81-67A8-4124-B79D-32C0A6B158B7}"/>
              </a:ext>
            </a:extLst>
          </p:cNvPr>
          <p:cNvSpPr txBox="1"/>
          <p:nvPr/>
        </p:nvSpPr>
        <p:spPr>
          <a:xfrm>
            <a:off x="2162681" y="469494"/>
            <a:ext cx="7866638" cy="646331"/>
          </a:xfrm>
          <a:prstGeom prst="rect">
            <a:avLst/>
          </a:prstGeom>
          <a:noFill/>
        </p:spPr>
        <p:txBody>
          <a:bodyPr wrap="square">
            <a:spAutoFit/>
          </a:bodyPr>
          <a:lstStyle/>
          <a:p>
            <a:pPr algn="ctr"/>
            <a:r>
              <a:rPr lang="en-US" sz="3600" b="1" dirty="0">
                <a:solidFill>
                  <a:schemeClr val="tx2"/>
                </a:solidFill>
                <a:latin typeface="+mj-lt"/>
                <a:ea typeface="+mj-ea"/>
                <a:cs typeface="+mj-cs"/>
              </a:rPr>
              <a:t>Energy Efficiency</a:t>
            </a:r>
          </a:p>
        </p:txBody>
      </p:sp>
      <p:pic>
        <p:nvPicPr>
          <p:cNvPr id="7" name="Picture 6">
            <a:extLst>
              <a:ext uri="{FF2B5EF4-FFF2-40B4-BE49-F238E27FC236}">
                <a16:creationId xmlns:a16="http://schemas.microsoft.com/office/drawing/2014/main" id="{D524444E-26C0-590C-B68E-A40B10AB2E4A}"/>
              </a:ext>
            </a:extLst>
          </p:cNvPr>
          <p:cNvPicPr>
            <a:picLocks noChangeAspect="1"/>
          </p:cNvPicPr>
          <p:nvPr/>
        </p:nvPicPr>
        <p:blipFill>
          <a:blip r:embed="rId2"/>
          <a:stretch>
            <a:fillRect/>
          </a:stretch>
        </p:blipFill>
        <p:spPr>
          <a:xfrm>
            <a:off x="1890712" y="1872615"/>
            <a:ext cx="8410575" cy="3448050"/>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0D162E69-3977-DFCD-8E21-95D6AEDBA57A}"/>
                  </a:ext>
                </a:extLst>
              </p14:cNvPr>
              <p14:cNvContentPartPr/>
              <p14:nvPr/>
            </p14:nvContentPartPr>
            <p14:xfrm>
              <a:off x="2075886" y="4887388"/>
              <a:ext cx="55080" cy="296280"/>
            </p14:xfrm>
          </p:contentPart>
        </mc:Choice>
        <mc:Fallback xmlns="">
          <p:pic>
            <p:nvPicPr>
              <p:cNvPr id="9" name="Ink 8">
                <a:extLst>
                  <a:ext uri="{FF2B5EF4-FFF2-40B4-BE49-F238E27FC236}">
                    <a16:creationId xmlns:a16="http://schemas.microsoft.com/office/drawing/2014/main" id="{0D162E69-3977-DFCD-8E21-95D6AEDBA57A}"/>
                  </a:ext>
                </a:extLst>
              </p:cNvPr>
              <p:cNvPicPr/>
              <p:nvPr/>
            </p:nvPicPr>
            <p:blipFill>
              <a:blip r:embed="rId4"/>
              <a:stretch>
                <a:fillRect/>
              </a:stretch>
            </p:blipFill>
            <p:spPr>
              <a:xfrm>
                <a:off x="2013246" y="4824388"/>
                <a:ext cx="180720" cy="421920"/>
              </a:xfrm>
              <a:prstGeom prst="rect">
                <a:avLst/>
              </a:prstGeom>
            </p:spPr>
          </p:pic>
        </mc:Fallback>
      </mc:AlternateContent>
    </p:spTree>
    <p:extLst>
      <p:ext uri="{BB962C8B-B14F-4D97-AF65-F5344CB8AC3E}">
        <p14:creationId xmlns:p14="http://schemas.microsoft.com/office/powerpoint/2010/main" val="2337042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FE21E-27FD-447D-B11B-A99C9D7578E3}"/>
              </a:ext>
            </a:extLst>
          </p:cNvPr>
          <p:cNvSpPr>
            <a:spLocks noGrp="1"/>
          </p:cNvSpPr>
          <p:nvPr>
            <p:ph idx="1"/>
          </p:nvPr>
        </p:nvSpPr>
        <p:spPr>
          <a:xfrm>
            <a:off x="654148" y="1257300"/>
            <a:ext cx="10576560" cy="4343400"/>
          </a:xfrm>
        </p:spPr>
        <p:txBody>
          <a:bodyPr vert="horz" lIns="0" tIns="45720" rIns="91440" bIns="45720" rtlCol="0" anchor="t">
            <a:normAutofit/>
          </a:bodyPr>
          <a:lstStyle/>
          <a:p>
            <a:pPr marL="0" indent="0">
              <a:buNone/>
            </a:pPr>
            <a:endParaRPr lang="en-US" b="1" dirty="0">
              <a:ea typeface="Calibri" panose="020F0502020204030204" pitchFamily="34" charset="0"/>
            </a:endParaRPr>
          </a:p>
          <a:p>
            <a:pPr marL="0" indent="0">
              <a:buNone/>
            </a:pPr>
            <a:r>
              <a:rPr lang="en-US" b="1" dirty="0">
                <a:ea typeface="Calibri" panose="020F0502020204030204" pitchFamily="34" charset="0"/>
              </a:rPr>
              <a:t>Building Decarbonization activity focuses on transforming the California market for high efficiency electric heat pump appliances that run off of clean renewable electricity rather than fossil natural gas.</a:t>
            </a:r>
            <a:endParaRPr lang="en-US" dirty="0">
              <a:ea typeface="Calibri" panose="020F0502020204030204" pitchFamily="34" charset="0"/>
            </a:endParaRPr>
          </a:p>
          <a:p>
            <a:pPr marL="0" indent="0">
              <a:buNone/>
            </a:pPr>
            <a:endParaRPr lang="en-US" dirty="0">
              <a:ea typeface="Calibri" panose="020F0502020204030204" pitchFamily="34" charset="0"/>
            </a:endParaRPr>
          </a:p>
          <a:p>
            <a:pPr marL="0" indent="0">
              <a:buNone/>
            </a:pPr>
            <a:r>
              <a:rPr lang="en-US" b="1" dirty="0">
                <a:ea typeface="Calibri" panose="020F0502020204030204" pitchFamily="34" charset="0"/>
              </a:rPr>
              <a:t>Renewable Gas activity focuses on encouraging greater utilization of renewable gases such as biomethane, green hydrogen, and syngas as alternatives to fossil fuels.</a:t>
            </a:r>
            <a:endParaRPr lang="en-US" dirty="0">
              <a:ea typeface="Calibri" panose="020F0502020204030204" pitchFamily="34" charset="0"/>
            </a:endParaRPr>
          </a:p>
        </p:txBody>
      </p:sp>
      <p:sp>
        <p:nvSpPr>
          <p:cNvPr id="4" name="Title 1">
            <a:extLst>
              <a:ext uri="{FF2B5EF4-FFF2-40B4-BE49-F238E27FC236}">
                <a16:creationId xmlns:a16="http://schemas.microsoft.com/office/drawing/2014/main" id="{02C726D3-9C44-4A79-8B06-AF653235C73F}"/>
              </a:ext>
            </a:extLst>
          </p:cNvPr>
          <p:cNvSpPr txBox="1">
            <a:spLocks/>
          </p:cNvSpPr>
          <p:nvPr/>
        </p:nvSpPr>
        <p:spPr>
          <a:xfrm>
            <a:off x="609599" y="365760"/>
            <a:ext cx="10972800" cy="741680"/>
          </a:xfrm>
          <a:prstGeom prst="rect">
            <a:avLst/>
          </a:prstGeom>
        </p:spPr>
        <p:txBody>
          <a:bodyPr vert="horz" lIns="0" tIns="45720" rIns="91440" bIns="45720" rtlCol="0" anchor="b" anchorCtr="0">
            <a:noAutofit/>
          </a:bodyPr>
          <a:lst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a:lstStyle>
          <a:p>
            <a:r>
              <a:rPr lang="en-US" sz="3200" dirty="0"/>
              <a:t>Building Decarbonization and Renewable Gas Section</a:t>
            </a:r>
          </a:p>
        </p:txBody>
      </p:sp>
      <p:sp>
        <p:nvSpPr>
          <p:cNvPr id="2" name="Slide Number Placeholder 1">
            <a:extLst>
              <a:ext uri="{FF2B5EF4-FFF2-40B4-BE49-F238E27FC236}">
                <a16:creationId xmlns:a16="http://schemas.microsoft.com/office/drawing/2014/main" id="{4984C468-5674-48D8-BFB5-3237759294AC}"/>
              </a:ext>
            </a:extLst>
          </p:cNvPr>
          <p:cNvSpPr>
            <a:spLocks noGrp="1"/>
          </p:cNvSpPr>
          <p:nvPr>
            <p:ph type="sldNum" sz="quarter" idx="12"/>
          </p:nvPr>
        </p:nvSpPr>
        <p:spPr/>
        <p:txBody>
          <a:bodyPr/>
          <a:lstStyle/>
          <a:p>
            <a:fld id="{1C4126A1-9282-4A82-AC02-A59AF4A969C8}" type="slidenum">
              <a:rPr lang="en-US" smtClean="0"/>
              <a:t>16</a:t>
            </a:fld>
            <a:endParaRPr lang="en-US"/>
          </a:p>
        </p:txBody>
      </p:sp>
    </p:spTree>
    <p:extLst>
      <p:ext uri="{BB962C8B-B14F-4D97-AF65-F5344CB8AC3E}">
        <p14:creationId xmlns:p14="http://schemas.microsoft.com/office/powerpoint/2010/main" val="1697195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FE21E-27FD-447D-B11B-A99C9D7578E3}"/>
              </a:ext>
            </a:extLst>
          </p:cNvPr>
          <p:cNvSpPr>
            <a:spLocks noGrp="1"/>
          </p:cNvSpPr>
          <p:nvPr>
            <p:ph idx="1"/>
          </p:nvPr>
        </p:nvSpPr>
        <p:spPr>
          <a:xfrm>
            <a:off x="654148" y="1257300"/>
            <a:ext cx="10576560" cy="4343400"/>
          </a:xfrm>
        </p:spPr>
        <p:txBody>
          <a:bodyPr vert="horz" lIns="0" tIns="45720" rIns="91440" bIns="45720" rtlCol="0" anchor="t">
            <a:normAutofit fontScale="92500" lnSpcReduction="20000"/>
          </a:bodyPr>
          <a:lstStyle/>
          <a:p>
            <a:pPr marL="0" indent="0">
              <a:buNone/>
            </a:pPr>
            <a:r>
              <a:rPr lang="en-US" b="1" dirty="0">
                <a:ea typeface="Calibri" panose="020F0502020204030204" pitchFamily="34" charset="0"/>
              </a:rPr>
              <a:t>Specific work responsibilities include:</a:t>
            </a:r>
          </a:p>
          <a:p>
            <a:pPr marL="0" indent="0">
              <a:buNone/>
            </a:pPr>
            <a:r>
              <a:rPr lang="en-US" b="1" dirty="0">
                <a:ea typeface="Calibri" panose="020F0502020204030204" pitchFamily="34" charset="0"/>
              </a:rPr>
              <a:t>1. Oversight of the BUILD Program, which provides incentives to builders to build new residential homes for low-income customers that are all-electric.</a:t>
            </a:r>
          </a:p>
          <a:p>
            <a:pPr marL="0" indent="0">
              <a:buNone/>
            </a:pPr>
            <a:r>
              <a:rPr lang="en-US" b="1" dirty="0">
                <a:ea typeface="Calibri" panose="020F0502020204030204" pitchFamily="34" charset="0"/>
              </a:rPr>
              <a:t>2. Oversight of the TECH Initiative, which provides incentives to replace gas water heaters and furnaces with electric alternatives.</a:t>
            </a:r>
          </a:p>
          <a:p>
            <a:pPr marL="0" indent="0">
              <a:buNone/>
            </a:pPr>
            <a:r>
              <a:rPr lang="en-US" b="1" dirty="0">
                <a:ea typeface="Calibri" panose="020F0502020204030204" pitchFamily="34" charset="0"/>
              </a:rPr>
              <a:t>3. Oversight of the San Joaquin Valley Affordable Energy program, which provides designated communities in the Central Valley with electric heat pump appliances to use in place of propane and wood fuel.</a:t>
            </a:r>
          </a:p>
          <a:p>
            <a:pPr marL="0" indent="0">
              <a:buNone/>
            </a:pPr>
            <a:r>
              <a:rPr lang="en-US" b="1" dirty="0">
                <a:ea typeface="Calibri" panose="020F0502020204030204" pitchFamily="34" charset="0"/>
              </a:rPr>
              <a:t>4. Oversight of the Integrated Distributed Energy Resources process and the Avoided Cost Calculator, which help determine resource allocation and cost-effectiveness for utility programs and incentives.</a:t>
            </a:r>
          </a:p>
          <a:p>
            <a:pPr marL="0" indent="0">
              <a:buNone/>
            </a:pPr>
            <a:r>
              <a:rPr lang="en-US" b="1" dirty="0">
                <a:ea typeface="Calibri" panose="020F0502020204030204" pitchFamily="34" charset="0"/>
              </a:rPr>
              <a:t>5. Assistance with various other programs, incentives, and initiatives relating to electric heat pump appliances and ways to encourage building electrification (e.g., energy efficiency, rates, etc.).</a:t>
            </a:r>
          </a:p>
          <a:p>
            <a:pPr marL="0" indent="0">
              <a:buNone/>
            </a:pPr>
            <a:endParaRPr lang="en-US" dirty="0">
              <a:ea typeface="Calibri" panose="020F0502020204030204" pitchFamily="34" charset="0"/>
            </a:endParaRPr>
          </a:p>
        </p:txBody>
      </p:sp>
      <p:sp>
        <p:nvSpPr>
          <p:cNvPr id="4" name="Title 1">
            <a:extLst>
              <a:ext uri="{FF2B5EF4-FFF2-40B4-BE49-F238E27FC236}">
                <a16:creationId xmlns:a16="http://schemas.microsoft.com/office/drawing/2014/main" id="{02C726D3-9C44-4A79-8B06-AF653235C73F}"/>
              </a:ext>
            </a:extLst>
          </p:cNvPr>
          <p:cNvSpPr txBox="1">
            <a:spLocks/>
          </p:cNvSpPr>
          <p:nvPr/>
        </p:nvSpPr>
        <p:spPr>
          <a:xfrm>
            <a:off x="609599" y="365760"/>
            <a:ext cx="10972800" cy="741680"/>
          </a:xfrm>
          <a:prstGeom prst="rect">
            <a:avLst/>
          </a:prstGeom>
        </p:spPr>
        <p:txBody>
          <a:bodyPr vert="horz" lIns="0" tIns="45720" rIns="91440" bIns="45720" rtlCol="0" anchor="b" anchorCtr="0">
            <a:noAutofit/>
          </a:bodyPr>
          <a:lst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a:lstStyle>
          <a:p>
            <a:r>
              <a:rPr lang="en-US" sz="3200" dirty="0"/>
              <a:t>Building Decarbonization Work Overview</a:t>
            </a:r>
          </a:p>
        </p:txBody>
      </p:sp>
      <p:sp>
        <p:nvSpPr>
          <p:cNvPr id="2" name="Slide Number Placeholder 1">
            <a:extLst>
              <a:ext uri="{FF2B5EF4-FFF2-40B4-BE49-F238E27FC236}">
                <a16:creationId xmlns:a16="http://schemas.microsoft.com/office/drawing/2014/main" id="{4984C468-5674-48D8-BFB5-3237759294AC}"/>
              </a:ext>
            </a:extLst>
          </p:cNvPr>
          <p:cNvSpPr>
            <a:spLocks noGrp="1"/>
          </p:cNvSpPr>
          <p:nvPr>
            <p:ph type="sldNum" sz="quarter" idx="12"/>
          </p:nvPr>
        </p:nvSpPr>
        <p:spPr/>
        <p:txBody>
          <a:bodyPr/>
          <a:lstStyle/>
          <a:p>
            <a:fld id="{1C4126A1-9282-4A82-AC02-A59AF4A969C8}" type="slidenum">
              <a:rPr lang="en-US" smtClean="0"/>
              <a:t>17</a:t>
            </a:fld>
            <a:endParaRPr lang="en-US"/>
          </a:p>
        </p:txBody>
      </p:sp>
    </p:spTree>
    <p:extLst>
      <p:ext uri="{BB962C8B-B14F-4D97-AF65-F5344CB8AC3E}">
        <p14:creationId xmlns:p14="http://schemas.microsoft.com/office/powerpoint/2010/main" val="3228061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FE21E-27FD-447D-B11B-A99C9D7578E3}"/>
              </a:ext>
            </a:extLst>
          </p:cNvPr>
          <p:cNvSpPr>
            <a:spLocks noGrp="1"/>
          </p:cNvSpPr>
          <p:nvPr>
            <p:ph idx="1"/>
          </p:nvPr>
        </p:nvSpPr>
        <p:spPr>
          <a:xfrm>
            <a:off x="654148" y="1257300"/>
            <a:ext cx="10576560" cy="4343400"/>
          </a:xfrm>
        </p:spPr>
        <p:txBody>
          <a:bodyPr vert="horz" lIns="0" tIns="45720" rIns="91440" bIns="45720" rtlCol="0" anchor="t">
            <a:normAutofit/>
          </a:bodyPr>
          <a:lstStyle/>
          <a:p>
            <a:pPr marL="0" indent="0">
              <a:buNone/>
            </a:pPr>
            <a:r>
              <a:rPr lang="en-US" b="1" dirty="0">
                <a:ea typeface="Calibri" panose="020F0502020204030204" pitchFamily="34" charset="0"/>
              </a:rPr>
              <a:t>Specific work responsibilities include:</a:t>
            </a:r>
          </a:p>
          <a:p>
            <a:pPr marL="0" indent="0">
              <a:buNone/>
            </a:pPr>
            <a:r>
              <a:rPr lang="en-US" b="1" dirty="0">
                <a:ea typeface="Calibri" panose="020F0502020204030204" pitchFamily="34" charset="0"/>
              </a:rPr>
              <a:t>1. Oversight of incentive programs designed to encourage biomethane production facilities.</a:t>
            </a:r>
          </a:p>
          <a:p>
            <a:pPr marL="0" indent="0">
              <a:buNone/>
            </a:pPr>
            <a:r>
              <a:rPr lang="en-US" b="1" dirty="0">
                <a:ea typeface="Calibri" panose="020F0502020204030204" pitchFamily="34" charset="0"/>
              </a:rPr>
              <a:t>2. Oversight of renewable gas interconnection rules, contract agreements, and health/safety standards.</a:t>
            </a:r>
          </a:p>
          <a:p>
            <a:pPr marL="0" indent="0">
              <a:buNone/>
            </a:pPr>
            <a:r>
              <a:rPr lang="en-US" b="1" dirty="0">
                <a:ea typeface="Calibri" panose="020F0502020204030204" pitchFamily="34" charset="0"/>
              </a:rPr>
              <a:t>3. Oversight of biomethane procurement program development and implementation.</a:t>
            </a:r>
          </a:p>
          <a:p>
            <a:pPr marL="0" indent="0">
              <a:buNone/>
            </a:pPr>
            <a:r>
              <a:rPr lang="en-US" b="1" dirty="0">
                <a:ea typeface="Calibri" panose="020F0502020204030204" pitchFamily="34" charset="0"/>
              </a:rPr>
              <a:t>4. Oversight of hydrogen injection standards and safety.</a:t>
            </a:r>
          </a:p>
          <a:p>
            <a:pPr marL="0" indent="0">
              <a:buNone/>
            </a:pPr>
            <a:r>
              <a:rPr lang="en-US" b="1" dirty="0">
                <a:ea typeface="Calibri" panose="020F0502020204030204" pitchFamily="34" charset="0"/>
              </a:rPr>
              <a:t>5. Assistance with hydrogen policy more generally across numerous different sections in Energy Division.</a:t>
            </a:r>
          </a:p>
          <a:p>
            <a:pPr marL="0" indent="0">
              <a:buNone/>
            </a:pPr>
            <a:endParaRPr lang="en-US" dirty="0">
              <a:ea typeface="Calibri" panose="020F0502020204030204" pitchFamily="34" charset="0"/>
            </a:endParaRPr>
          </a:p>
        </p:txBody>
      </p:sp>
      <p:sp>
        <p:nvSpPr>
          <p:cNvPr id="4" name="Title 1">
            <a:extLst>
              <a:ext uri="{FF2B5EF4-FFF2-40B4-BE49-F238E27FC236}">
                <a16:creationId xmlns:a16="http://schemas.microsoft.com/office/drawing/2014/main" id="{02C726D3-9C44-4A79-8B06-AF653235C73F}"/>
              </a:ext>
            </a:extLst>
          </p:cNvPr>
          <p:cNvSpPr txBox="1">
            <a:spLocks/>
          </p:cNvSpPr>
          <p:nvPr/>
        </p:nvSpPr>
        <p:spPr>
          <a:xfrm>
            <a:off x="609599" y="365760"/>
            <a:ext cx="10972800" cy="741680"/>
          </a:xfrm>
          <a:prstGeom prst="rect">
            <a:avLst/>
          </a:prstGeom>
        </p:spPr>
        <p:txBody>
          <a:bodyPr vert="horz" lIns="0" tIns="45720" rIns="91440" bIns="45720" rtlCol="0" anchor="b" anchorCtr="0">
            <a:noAutofit/>
          </a:bodyPr>
          <a:lst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a:lstStyle>
          <a:p>
            <a:r>
              <a:rPr lang="en-US" sz="3200" dirty="0"/>
              <a:t>Renewable Gas Work Overview</a:t>
            </a:r>
          </a:p>
        </p:txBody>
      </p:sp>
      <p:sp>
        <p:nvSpPr>
          <p:cNvPr id="2" name="Slide Number Placeholder 1">
            <a:extLst>
              <a:ext uri="{FF2B5EF4-FFF2-40B4-BE49-F238E27FC236}">
                <a16:creationId xmlns:a16="http://schemas.microsoft.com/office/drawing/2014/main" id="{4984C468-5674-48D8-BFB5-3237759294AC}"/>
              </a:ext>
            </a:extLst>
          </p:cNvPr>
          <p:cNvSpPr>
            <a:spLocks noGrp="1"/>
          </p:cNvSpPr>
          <p:nvPr>
            <p:ph type="sldNum" sz="quarter" idx="12"/>
          </p:nvPr>
        </p:nvSpPr>
        <p:spPr/>
        <p:txBody>
          <a:bodyPr/>
          <a:lstStyle/>
          <a:p>
            <a:fld id="{1C4126A1-9282-4A82-AC02-A59AF4A969C8}" type="slidenum">
              <a:rPr lang="en-US" smtClean="0"/>
              <a:t>18</a:t>
            </a:fld>
            <a:endParaRPr lang="en-US"/>
          </a:p>
        </p:txBody>
      </p:sp>
    </p:spTree>
    <p:extLst>
      <p:ext uri="{BB962C8B-B14F-4D97-AF65-F5344CB8AC3E}">
        <p14:creationId xmlns:p14="http://schemas.microsoft.com/office/powerpoint/2010/main" val="1465105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3CBE4682-F04B-4259-8E8B-11244EDC2044}"/>
              </a:ext>
            </a:extLst>
          </p:cNvPr>
          <p:cNvSpPr>
            <a:spLocks noGrp="1"/>
          </p:cNvSpPr>
          <p:nvPr>
            <p:ph type="sldNum" sz="quarter" idx="12"/>
          </p:nvPr>
        </p:nvSpPr>
        <p:spPr>
          <a:xfrm>
            <a:off x="8610600" y="6356350"/>
            <a:ext cx="2743200" cy="365125"/>
          </a:xfrm>
        </p:spPr>
        <p:txBody>
          <a:bodyPr/>
          <a:lstStyle/>
          <a:p>
            <a:fld id="{04C1C6D2-7E6C-4DBA-928D-E8FCCD04B882}" type="slidenum">
              <a:rPr lang="en-US" smtClean="0"/>
              <a:t>19</a:t>
            </a:fld>
            <a:endParaRPr lang="en-US"/>
          </a:p>
        </p:txBody>
      </p:sp>
      <p:sp>
        <p:nvSpPr>
          <p:cNvPr id="8" name="Title 1">
            <a:extLst>
              <a:ext uri="{FF2B5EF4-FFF2-40B4-BE49-F238E27FC236}">
                <a16:creationId xmlns:a16="http://schemas.microsoft.com/office/drawing/2014/main" id="{1E64053A-E607-4048-925C-8AB292B246B6}"/>
              </a:ext>
            </a:extLst>
          </p:cNvPr>
          <p:cNvSpPr>
            <a:spLocks noGrp="1"/>
          </p:cNvSpPr>
          <p:nvPr>
            <p:ph type="title"/>
          </p:nvPr>
        </p:nvSpPr>
        <p:spPr>
          <a:xfrm>
            <a:off x="1849271" y="136525"/>
            <a:ext cx="8229600" cy="990600"/>
          </a:xfrm>
        </p:spPr>
        <p:txBody>
          <a:bodyPr/>
          <a:lstStyle/>
          <a:p>
            <a:r>
              <a:rPr lang="en-US" dirty="0"/>
              <a:t>Energy Division Internships</a:t>
            </a:r>
          </a:p>
        </p:txBody>
      </p:sp>
      <p:graphicFrame>
        <p:nvGraphicFramePr>
          <p:cNvPr id="9" name="Content Placeholder 5">
            <a:extLst>
              <a:ext uri="{FF2B5EF4-FFF2-40B4-BE49-F238E27FC236}">
                <a16:creationId xmlns:a16="http://schemas.microsoft.com/office/drawing/2014/main" id="{4DFED33E-EB43-4866-8999-9AB22A687B36}"/>
              </a:ext>
            </a:extLst>
          </p:cNvPr>
          <p:cNvGraphicFramePr>
            <a:graphicFrameLocks noGrp="1"/>
          </p:cNvGraphicFramePr>
          <p:nvPr>
            <p:ph sz="half" idx="1"/>
            <p:extLst>
              <p:ext uri="{D42A27DB-BD31-4B8C-83A1-F6EECF244321}">
                <p14:modId xmlns:p14="http://schemas.microsoft.com/office/powerpoint/2010/main" val="3678949405"/>
              </p:ext>
            </p:extLst>
          </p:nvPr>
        </p:nvGraphicFramePr>
        <p:xfrm>
          <a:off x="1644555" y="1123950"/>
          <a:ext cx="79248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lide Number Placeholder 4">
            <a:extLst>
              <a:ext uri="{FF2B5EF4-FFF2-40B4-BE49-F238E27FC236}">
                <a16:creationId xmlns:a16="http://schemas.microsoft.com/office/drawing/2014/main" id="{A61A1112-A97E-4019-8588-4EF997A20FB4}"/>
              </a:ext>
            </a:extLst>
          </p:cNvPr>
          <p:cNvSpPr txBox="1">
            <a:spLocks/>
          </p:cNvSpPr>
          <p:nvPr/>
        </p:nvSpPr>
        <p:spPr>
          <a:xfrm>
            <a:off x="457200" y="6245225"/>
            <a:ext cx="1676400" cy="4762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A31203-9519-448C-AD79-6A0C23B340EC}" type="slidenum">
              <a:rPr lang="en-US" smtClean="0"/>
              <a:pPr/>
              <a:t>19</a:t>
            </a:fld>
            <a:endParaRPr lang="en-US" dirty="0"/>
          </a:p>
        </p:txBody>
      </p:sp>
    </p:spTree>
    <p:extLst>
      <p:ext uri="{BB962C8B-B14F-4D97-AF65-F5344CB8AC3E}">
        <p14:creationId xmlns:p14="http://schemas.microsoft.com/office/powerpoint/2010/main" val="865982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a:extLst>
              <a:ext uri="{FF2B5EF4-FFF2-40B4-BE49-F238E27FC236}">
                <a16:creationId xmlns:a16="http://schemas.microsoft.com/office/drawing/2014/main" id="{4155F272-5A35-4BBA-BD39-9885BABA8B46}"/>
              </a:ext>
            </a:extLst>
          </p:cNvPr>
          <p:cNvSpPr>
            <a:spLocks noGrp="1"/>
          </p:cNvSpPr>
          <p:nvPr>
            <p:ph type="sldNum" sz="quarter" idx="12"/>
          </p:nvPr>
        </p:nvSpPr>
        <p:spPr>
          <a:xfrm>
            <a:off x="8610600" y="6356350"/>
            <a:ext cx="2743200" cy="365125"/>
          </a:xfrm>
        </p:spPr>
        <p:txBody>
          <a:bodyPr/>
          <a:lstStyle/>
          <a:p>
            <a:fld id="{04C1C6D2-7E6C-4DBA-928D-E8FCCD04B882}" type="slidenum">
              <a:rPr lang="en-US" sz="1600" smtClean="0"/>
              <a:t>2</a:t>
            </a:fld>
            <a:endParaRPr lang="en-US" sz="1600"/>
          </a:p>
        </p:txBody>
      </p:sp>
      <p:sp>
        <p:nvSpPr>
          <p:cNvPr id="17" name="Slide Number Placeholder 4">
            <a:extLst>
              <a:ext uri="{FF2B5EF4-FFF2-40B4-BE49-F238E27FC236}">
                <a16:creationId xmlns:a16="http://schemas.microsoft.com/office/drawing/2014/main" id="{A31DA532-3997-40FC-95F2-0FCCC723E398}"/>
              </a:ext>
            </a:extLst>
          </p:cNvPr>
          <p:cNvSpPr txBox="1">
            <a:spLocks/>
          </p:cNvSpPr>
          <p:nvPr/>
        </p:nvSpPr>
        <p:spPr>
          <a:xfrm>
            <a:off x="2077794" y="6200621"/>
            <a:ext cx="1676400" cy="4762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A31203-9519-448C-AD79-6A0C23B340EC}" type="slidenum">
              <a:rPr lang="en-US" sz="1600" smtClean="0"/>
              <a:pPr/>
              <a:t>2</a:t>
            </a:fld>
            <a:endParaRPr lang="en-US" sz="1600" dirty="0"/>
          </a:p>
        </p:txBody>
      </p:sp>
      <p:sp>
        <p:nvSpPr>
          <p:cNvPr id="18" name="Rectangle 17">
            <a:extLst>
              <a:ext uri="{FF2B5EF4-FFF2-40B4-BE49-F238E27FC236}">
                <a16:creationId xmlns:a16="http://schemas.microsoft.com/office/drawing/2014/main" id="{9A8C0299-9608-4C89-95C8-AB49480DED23}"/>
              </a:ext>
            </a:extLst>
          </p:cNvPr>
          <p:cNvSpPr/>
          <p:nvPr/>
        </p:nvSpPr>
        <p:spPr>
          <a:xfrm>
            <a:off x="2260526" y="870933"/>
            <a:ext cx="7842859" cy="2308324"/>
          </a:xfrm>
          <a:prstGeom prst="rect">
            <a:avLst/>
          </a:prstGeom>
        </p:spPr>
        <p:txBody>
          <a:bodyPr wrap="square">
            <a:spAutoFit/>
          </a:bodyPr>
          <a:lstStyle/>
          <a:p>
            <a:pPr algn="ctr"/>
            <a:r>
              <a:rPr lang="en-US" sz="2400" dirty="0">
                <a:latin typeface="Arial Black" panose="020B0A04020102020204" pitchFamily="34" charset="0"/>
              </a:rPr>
              <a:t>Mission: </a:t>
            </a:r>
            <a:r>
              <a:rPr lang="en-US" sz="2400" dirty="0"/>
              <a:t>The CPUC regulates services and utilities, protects consumers, safeguards the environment, and assures Californians' access to safe and reliable utility infrastructure and services at reasonable rates.   </a:t>
            </a:r>
          </a:p>
          <a:p>
            <a:endParaRPr lang="en-US" sz="2400" dirty="0"/>
          </a:p>
          <a:p>
            <a:endParaRPr lang="en-US" sz="2400" dirty="0"/>
          </a:p>
        </p:txBody>
      </p:sp>
      <p:graphicFrame>
        <p:nvGraphicFramePr>
          <p:cNvPr id="19" name="Diagram 18">
            <a:extLst>
              <a:ext uri="{FF2B5EF4-FFF2-40B4-BE49-F238E27FC236}">
                <a16:creationId xmlns:a16="http://schemas.microsoft.com/office/drawing/2014/main" id="{641A3432-2973-4054-84B1-4EED4534AC6C}"/>
              </a:ext>
            </a:extLst>
          </p:cNvPr>
          <p:cNvGraphicFramePr/>
          <p:nvPr>
            <p:extLst>
              <p:ext uri="{D42A27DB-BD31-4B8C-83A1-F6EECF244321}">
                <p14:modId xmlns:p14="http://schemas.microsoft.com/office/powerpoint/2010/main" val="1605712016"/>
              </p:ext>
            </p:extLst>
          </p:nvPr>
        </p:nvGraphicFramePr>
        <p:xfrm>
          <a:off x="2542062" y="2862880"/>
          <a:ext cx="7561323" cy="3768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9560003E-AE5F-4AFD-AD69-50D0751E1824}"/>
              </a:ext>
            </a:extLst>
          </p:cNvPr>
          <p:cNvSpPr>
            <a:spLocks noGrp="1"/>
          </p:cNvSpPr>
          <p:nvPr>
            <p:ph type="title"/>
          </p:nvPr>
        </p:nvSpPr>
        <p:spPr>
          <a:xfrm>
            <a:off x="1873785" y="136525"/>
            <a:ext cx="8229600" cy="733425"/>
          </a:xfrm>
        </p:spPr>
        <p:txBody>
          <a:bodyPr>
            <a:normAutofit fontScale="90000"/>
          </a:bodyPr>
          <a:lstStyle/>
          <a:p>
            <a:pPr algn="ctr"/>
            <a:r>
              <a:rPr lang="en-US" sz="4800" dirty="0"/>
              <a:t>CPUC Overview</a:t>
            </a:r>
          </a:p>
        </p:txBody>
      </p:sp>
    </p:spTree>
    <p:extLst>
      <p:ext uri="{BB962C8B-B14F-4D97-AF65-F5344CB8AC3E}">
        <p14:creationId xmlns:p14="http://schemas.microsoft.com/office/powerpoint/2010/main" val="1994550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BB311123-D0F6-49DA-A4EA-2718B70E0953}"/>
              </a:ext>
            </a:extLst>
          </p:cNvPr>
          <p:cNvSpPr>
            <a:spLocks noGrp="1"/>
          </p:cNvSpPr>
          <p:nvPr>
            <p:ph type="sldNum" sz="quarter" idx="12"/>
          </p:nvPr>
        </p:nvSpPr>
        <p:spPr>
          <a:xfrm>
            <a:off x="8610600" y="6356350"/>
            <a:ext cx="2743200" cy="365125"/>
          </a:xfrm>
        </p:spPr>
        <p:txBody>
          <a:bodyPr/>
          <a:lstStyle/>
          <a:p>
            <a:fld id="{04C1C6D2-7E6C-4DBA-928D-E8FCCD04B882}" type="slidenum">
              <a:rPr lang="en-US" smtClean="0"/>
              <a:t>20</a:t>
            </a:fld>
            <a:endParaRPr lang="en-US"/>
          </a:p>
        </p:txBody>
      </p:sp>
      <p:sp>
        <p:nvSpPr>
          <p:cNvPr id="8" name="Title 1">
            <a:extLst>
              <a:ext uri="{FF2B5EF4-FFF2-40B4-BE49-F238E27FC236}">
                <a16:creationId xmlns:a16="http://schemas.microsoft.com/office/drawing/2014/main" id="{7CD6EFD4-76A1-4452-A770-FD052B80A6C6}"/>
              </a:ext>
            </a:extLst>
          </p:cNvPr>
          <p:cNvSpPr>
            <a:spLocks noGrp="1"/>
          </p:cNvSpPr>
          <p:nvPr>
            <p:ph type="title"/>
          </p:nvPr>
        </p:nvSpPr>
        <p:spPr>
          <a:xfrm>
            <a:off x="1644555" y="0"/>
            <a:ext cx="8229600" cy="990600"/>
          </a:xfrm>
        </p:spPr>
        <p:txBody>
          <a:bodyPr/>
          <a:lstStyle/>
          <a:p>
            <a:pPr algn="ctr"/>
            <a:r>
              <a:rPr lang="en-US" dirty="0"/>
              <a:t>Energy Division Jobs</a:t>
            </a:r>
          </a:p>
        </p:txBody>
      </p:sp>
      <p:graphicFrame>
        <p:nvGraphicFramePr>
          <p:cNvPr id="9" name="Content Placeholder 5">
            <a:extLst>
              <a:ext uri="{FF2B5EF4-FFF2-40B4-BE49-F238E27FC236}">
                <a16:creationId xmlns:a16="http://schemas.microsoft.com/office/drawing/2014/main" id="{9F7CD375-FFEA-44A5-8340-AB4179AF920E}"/>
              </a:ext>
            </a:extLst>
          </p:cNvPr>
          <p:cNvGraphicFramePr>
            <a:graphicFrameLocks noGrp="1"/>
          </p:cNvGraphicFramePr>
          <p:nvPr>
            <p:ph sz="half" idx="1"/>
            <p:extLst>
              <p:ext uri="{D42A27DB-BD31-4B8C-83A1-F6EECF244321}">
                <p14:modId xmlns:p14="http://schemas.microsoft.com/office/powerpoint/2010/main" val="3304333124"/>
              </p:ext>
            </p:extLst>
          </p:nvPr>
        </p:nvGraphicFramePr>
        <p:xfrm>
          <a:off x="1412543" y="990600"/>
          <a:ext cx="9478370" cy="5254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lide Number Placeholder 4">
            <a:extLst>
              <a:ext uri="{FF2B5EF4-FFF2-40B4-BE49-F238E27FC236}">
                <a16:creationId xmlns:a16="http://schemas.microsoft.com/office/drawing/2014/main" id="{27A39871-A087-4349-B135-BFACCC101CB7}"/>
              </a:ext>
            </a:extLst>
          </p:cNvPr>
          <p:cNvSpPr txBox="1">
            <a:spLocks/>
          </p:cNvSpPr>
          <p:nvPr/>
        </p:nvSpPr>
        <p:spPr>
          <a:xfrm>
            <a:off x="457200" y="6245225"/>
            <a:ext cx="1676400" cy="4762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A31203-9519-448C-AD79-6A0C23B340EC}" type="slidenum">
              <a:rPr lang="en-US" smtClean="0"/>
              <a:pPr/>
              <a:t>20</a:t>
            </a:fld>
            <a:endParaRPr lang="en-US" dirty="0"/>
          </a:p>
        </p:txBody>
      </p:sp>
    </p:spTree>
    <p:extLst>
      <p:ext uri="{BB962C8B-B14F-4D97-AF65-F5344CB8AC3E}">
        <p14:creationId xmlns:p14="http://schemas.microsoft.com/office/powerpoint/2010/main" val="215428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33A74-0725-0A12-4142-BAC1FB7E9987}"/>
              </a:ext>
            </a:extLst>
          </p:cNvPr>
          <p:cNvSpPr>
            <a:spLocks noGrp="1"/>
          </p:cNvSpPr>
          <p:nvPr>
            <p:ph type="title"/>
          </p:nvPr>
        </p:nvSpPr>
        <p:spPr>
          <a:xfrm>
            <a:off x="609600" y="365126"/>
            <a:ext cx="10972800" cy="675110"/>
          </a:xfrm>
        </p:spPr>
        <p:txBody>
          <a:bodyPr/>
          <a:lstStyle/>
          <a:p>
            <a:pPr algn="ctr"/>
            <a:r>
              <a:rPr lang="en-US" dirty="0"/>
              <a:t>Benefits</a:t>
            </a:r>
          </a:p>
        </p:txBody>
      </p:sp>
      <p:pic>
        <p:nvPicPr>
          <p:cNvPr id="8" name="Content Placeholder 7">
            <a:extLst>
              <a:ext uri="{FF2B5EF4-FFF2-40B4-BE49-F238E27FC236}">
                <a16:creationId xmlns:a16="http://schemas.microsoft.com/office/drawing/2014/main" id="{47B68EAE-239C-D137-B94E-233DDC3C5739}"/>
              </a:ext>
            </a:extLst>
          </p:cNvPr>
          <p:cNvPicPr>
            <a:picLocks noGrp="1" noChangeAspect="1"/>
          </p:cNvPicPr>
          <p:nvPr>
            <p:ph sz="half" idx="1"/>
          </p:nvPr>
        </p:nvPicPr>
        <p:blipFill>
          <a:blip r:embed="rId2"/>
          <a:stretch>
            <a:fillRect/>
          </a:stretch>
        </p:blipFill>
        <p:spPr>
          <a:xfrm>
            <a:off x="1168934" y="3608602"/>
            <a:ext cx="4685192" cy="2656536"/>
          </a:xfrm>
        </p:spPr>
      </p:pic>
      <p:sp>
        <p:nvSpPr>
          <p:cNvPr id="4" name="Content Placeholder 3">
            <a:extLst>
              <a:ext uri="{FF2B5EF4-FFF2-40B4-BE49-F238E27FC236}">
                <a16:creationId xmlns:a16="http://schemas.microsoft.com/office/drawing/2014/main" id="{2A1F4C02-F469-284E-EA05-CEEBA64FA7D6}"/>
              </a:ext>
            </a:extLst>
          </p:cNvPr>
          <p:cNvSpPr>
            <a:spLocks noGrp="1"/>
          </p:cNvSpPr>
          <p:nvPr>
            <p:ph sz="half" idx="2"/>
          </p:nvPr>
        </p:nvSpPr>
        <p:spPr>
          <a:xfrm>
            <a:off x="6497266" y="1040238"/>
            <a:ext cx="4893886" cy="5136728"/>
          </a:xfrm>
        </p:spPr>
        <p:txBody>
          <a:bodyPr/>
          <a:lstStyle/>
          <a:p>
            <a:r>
              <a:rPr lang="en-US" sz="2400" dirty="0"/>
              <a:t>CalPERS</a:t>
            </a:r>
          </a:p>
          <a:p>
            <a:r>
              <a:rPr lang="en-US" sz="2400" dirty="0"/>
              <a:t>Very Competitive Health and Retirement Pension Plan</a:t>
            </a:r>
          </a:p>
          <a:p>
            <a:r>
              <a:rPr lang="en-US" sz="2400" dirty="0"/>
              <a:t>Vested at 5 years*</a:t>
            </a:r>
          </a:p>
          <a:p>
            <a:r>
              <a:rPr lang="en-US" sz="2400" dirty="0"/>
              <a:t>Job Security</a:t>
            </a:r>
          </a:p>
          <a:p>
            <a:r>
              <a:rPr lang="en-US" sz="2400" dirty="0"/>
              <a:t>Civil Service Status</a:t>
            </a:r>
          </a:p>
          <a:p>
            <a:r>
              <a:rPr lang="en-US" sz="2400" dirty="0"/>
              <a:t>Public Service Loan Forgiveness Program</a:t>
            </a:r>
          </a:p>
          <a:p>
            <a:endParaRPr lang="en-US" dirty="0"/>
          </a:p>
        </p:txBody>
      </p:sp>
      <p:sp>
        <p:nvSpPr>
          <p:cNvPr id="5" name="Slide Number Placeholder 4">
            <a:extLst>
              <a:ext uri="{FF2B5EF4-FFF2-40B4-BE49-F238E27FC236}">
                <a16:creationId xmlns:a16="http://schemas.microsoft.com/office/drawing/2014/main" id="{6BB53D33-DEE3-737D-C406-9FB1D5291150}"/>
              </a:ext>
            </a:extLst>
          </p:cNvPr>
          <p:cNvSpPr>
            <a:spLocks noGrp="1"/>
          </p:cNvSpPr>
          <p:nvPr>
            <p:ph type="sldNum" sz="quarter" idx="12"/>
          </p:nvPr>
        </p:nvSpPr>
        <p:spPr/>
        <p:txBody>
          <a:bodyPr/>
          <a:lstStyle/>
          <a:p>
            <a:fld id="{1C4126A1-9282-4A82-AC02-A59AF4A969C8}" type="slidenum">
              <a:rPr lang="en-US" smtClean="0"/>
              <a:t>21</a:t>
            </a:fld>
            <a:endParaRPr lang="en-US"/>
          </a:p>
        </p:txBody>
      </p:sp>
      <p:pic>
        <p:nvPicPr>
          <p:cNvPr id="10" name="Picture 9">
            <a:extLst>
              <a:ext uri="{FF2B5EF4-FFF2-40B4-BE49-F238E27FC236}">
                <a16:creationId xmlns:a16="http://schemas.microsoft.com/office/drawing/2014/main" id="{1D8FC418-FAE4-34C2-D64C-F18080F9147B}"/>
              </a:ext>
            </a:extLst>
          </p:cNvPr>
          <p:cNvPicPr>
            <a:picLocks noChangeAspect="1"/>
          </p:cNvPicPr>
          <p:nvPr/>
        </p:nvPicPr>
        <p:blipFill>
          <a:blip r:embed="rId3"/>
          <a:stretch>
            <a:fillRect/>
          </a:stretch>
        </p:blipFill>
        <p:spPr>
          <a:xfrm>
            <a:off x="1009544" y="977070"/>
            <a:ext cx="5295378" cy="2656536"/>
          </a:xfrm>
          <a:prstGeom prst="rect">
            <a:avLst/>
          </a:prstGeom>
        </p:spPr>
      </p:pic>
    </p:spTree>
    <p:extLst>
      <p:ext uri="{BB962C8B-B14F-4D97-AF65-F5344CB8AC3E}">
        <p14:creationId xmlns:p14="http://schemas.microsoft.com/office/powerpoint/2010/main" val="2379178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7B02FA9-F89B-4B52-9017-89CF3D8D1969}"/>
              </a:ext>
            </a:extLst>
          </p:cNvPr>
          <p:cNvSpPr>
            <a:spLocks noGrp="1"/>
          </p:cNvSpPr>
          <p:nvPr>
            <p:ph type="sldNum" sz="quarter" idx="12"/>
          </p:nvPr>
        </p:nvSpPr>
        <p:spPr>
          <a:xfrm>
            <a:off x="8610600" y="6356350"/>
            <a:ext cx="2743200" cy="365125"/>
          </a:xfrm>
        </p:spPr>
        <p:txBody>
          <a:bodyPr/>
          <a:lstStyle/>
          <a:p>
            <a:fld id="{04C1C6D2-7E6C-4DBA-928D-E8FCCD04B882}" type="slidenum">
              <a:rPr lang="en-US" smtClean="0"/>
              <a:t>22</a:t>
            </a:fld>
            <a:endParaRPr lang="en-US"/>
          </a:p>
        </p:txBody>
      </p:sp>
      <p:sp>
        <p:nvSpPr>
          <p:cNvPr id="8" name="Title 1">
            <a:extLst>
              <a:ext uri="{FF2B5EF4-FFF2-40B4-BE49-F238E27FC236}">
                <a16:creationId xmlns:a16="http://schemas.microsoft.com/office/drawing/2014/main" id="{7D34851A-0E5F-4F6E-ADFC-4114457F1265}"/>
              </a:ext>
            </a:extLst>
          </p:cNvPr>
          <p:cNvSpPr>
            <a:spLocks noGrp="1"/>
          </p:cNvSpPr>
          <p:nvPr>
            <p:ph type="title"/>
          </p:nvPr>
        </p:nvSpPr>
        <p:spPr>
          <a:xfrm>
            <a:off x="2086303" y="0"/>
            <a:ext cx="8229600" cy="990600"/>
          </a:xfrm>
        </p:spPr>
        <p:txBody>
          <a:bodyPr>
            <a:normAutofit/>
          </a:bodyPr>
          <a:lstStyle/>
          <a:p>
            <a:pPr algn="ctr"/>
            <a:r>
              <a:rPr lang="en-US" dirty="0"/>
              <a:t>What Does the Process Hiring  Entail?</a:t>
            </a:r>
          </a:p>
        </p:txBody>
      </p:sp>
      <p:sp>
        <p:nvSpPr>
          <p:cNvPr id="9" name="Slide Number Placeholder 4">
            <a:extLst>
              <a:ext uri="{FF2B5EF4-FFF2-40B4-BE49-F238E27FC236}">
                <a16:creationId xmlns:a16="http://schemas.microsoft.com/office/drawing/2014/main" id="{5F46E720-D76F-4FC1-AB57-269D6B8618B0}"/>
              </a:ext>
            </a:extLst>
          </p:cNvPr>
          <p:cNvSpPr txBox="1">
            <a:spLocks/>
          </p:cNvSpPr>
          <p:nvPr/>
        </p:nvSpPr>
        <p:spPr>
          <a:xfrm>
            <a:off x="457200" y="6245225"/>
            <a:ext cx="1676400" cy="4762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A31203-9519-448C-AD79-6A0C23B340EC}" type="slidenum">
              <a:rPr lang="en-US" smtClean="0"/>
              <a:pPr/>
              <a:t>22</a:t>
            </a:fld>
            <a:endParaRPr lang="en-US" dirty="0"/>
          </a:p>
        </p:txBody>
      </p:sp>
      <p:sp>
        <p:nvSpPr>
          <p:cNvPr id="10" name="Rectangle 2">
            <a:extLst>
              <a:ext uri="{FF2B5EF4-FFF2-40B4-BE49-F238E27FC236}">
                <a16:creationId xmlns:a16="http://schemas.microsoft.com/office/drawing/2014/main" id="{BEA7DC15-E83A-46B6-9526-974DAF149624}"/>
              </a:ext>
            </a:extLst>
          </p:cNvPr>
          <p:cNvSpPr>
            <a:spLocks noGrp="1" noChangeArrowheads="1"/>
          </p:cNvSpPr>
          <p:nvPr>
            <p:ph sz="half" idx="1"/>
          </p:nvPr>
        </p:nvSpPr>
        <p:spPr bwMode="auto">
          <a:xfrm>
            <a:off x="2242086" y="1428848"/>
            <a:ext cx="8512349" cy="474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indent="0" algn="ctr">
              <a:spcBef>
                <a:spcPts val="0"/>
              </a:spcBef>
              <a:spcAft>
                <a:spcPts val="0"/>
              </a:spcAft>
              <a:buNone/>
            </a:pPr>
            <a:r>
              <a:rPr lang="en-US" sz="2000" b="1" dirty="0"/>
              <a:t>For more information on energy division recruiting please visit:</a:t>
            </a:r>
            <a:r>
              <a:rPr lang="en-US" sz="2000" dirty="0"/>
              <a:t> </a:t>
            </a:r>
            <a:r>
              <a:rPr lang="en-US" sz="2000" i="1" u="sng" dirty="0">
                <a:hlinkClick r:id="rId2"/>
              </a:rPr>
              <a:t>https://www.cpuc.ca.gov/about-cpuc/divisions/energy-division/energy-division-recruiting</a:t>
            </a:r>
            <a:endParaRPr lang="en-US" sz="2000" i="1" u="sng" dirty="0"/>
          </a:p>
          <a:p>
            <a:pPr marL="0" marR="0" indent="0" algn="ctr">
              <a:spcBef>
                <a:spcPts val="0"/>
              </a:spcBef>
              <a:spcAft>
                <a:spcPts val="0"/>
              </a:spcAft>
              <a:buNone/>
            </a:pPr>
            <a:endParaRPr lang="en-US" sz="2000" dirty="0">
              <a:solidFill>
                <a:srgbClr val="000000"/>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3200" dirty="0">
                <a:solidFill>
                  <a:srgbClr val="000000"/>
                </a:solidFill>
                <a:effectLst/>
                <a:latin typeface="Calibri" panose="020F0502020204030204" pitchFamily="34" charset="0"/>
                <a:ea typeface="Calibri" panose="020F0502020204030204" pitchFamily="34" charset="0"/>
              </a:rPr>
              <a:t>Helpful links to get started:</a:t>
            </a:r>
          </a:p>
          <a:p>
            <a:pPr marL="0" marR="0" indent="0">
              <a:spcBef>
                <a:spcPts val="0"/>
              </a:spcBef>
              <a:spcAft>
                <a:spcPts val="0"/>
              </a:spcAft>
              <a:buNone/>
            </a:pPr>
            <a:endParaRPr lang="en-US" sz="3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3200" u="sng" dirty="0">
                <a:solidFill>
                  <a:srgbClr val="0563C1"/>
                </a:solidFill>
                <a:effectLst/>
                <a:latin typeface="Calibri" panose="020F0502020204030204" pitchFamily="34" charset="0"/>
                <a:ea typeface="Calibri" panose="020F0502020204030204" pitchFamily="34" charset="0"/>
                <a:hlinkClick r:id="rId3"/>
              </a:rPr>
              <a:t>About the CPUC (ca.gov)</a:t>
            </a:r>
            <a:endParaRPr lang="en-US" sz="3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3200" u="sng" dirty="0">
                <a:solidFill>
                  <a:srgbClr val="000000"/>
                </a:solidFill>
                <a:effectLst/>
                <a:latin typeface="Calibri" panose="020F0502020204030204" pitchFamily="34" charset="0"/>
                <a:ea typeface="Calibri" panose="020F0502020204030204" pitchFamily="34" charset="0"/>
                <a:hlinkClick r:id="rId4"/>
              </a:rPr>
              <a:t>Current CPUC Exams</a:t>
            </a:r>
            <a:r>
              <a:rPr lang="en-US" sz="3200" dirty="0">
                <a:solidFill>
                  <a:srgbClr val="000000"/>
                </a:solidFill>
                <a:effectLst/>
                <a:latin typeface="Calibri" panose="020F0502020204030204" pitchFamily="34" charset="0"/>
                <a:ea typeface="Calibri" panose="020F0502020204030204" pitchFamily="34" charset="0"/>
              </a:rPr>
              <a:t> </a:t>
            </a:r>
          </a:p>
          <a:p>
            <a:pPr marL="0" marR="0">
              <a:spcBef>
                <a:spcPts val="0"/>
              </a:spcBef>
              <a:spcAft>
                <a:spcPts val="0"/>
              </a:spcAft>
            </a:pPr>
            <a:r>
              <a:rPr lang="en-US" sz="3200" u="sng" dirty="0">
                <a:solidFill>
                  <a:srgbClr val="000000"/>
                </a:solidFill>
                <a:effectLst/>
                <a:latin typeface="Calibri" panose="020F0502020204030204" pitchFamily="34" charset="0"/>
                <a:ea typeface="Calibri" panose="020F0502020204030204" pitchFamily="34" charset="0"/>
                <a:hlinkClick r:id="rId5"/>
              </a:rPr>
              <a:t>How to get a state job</a:t>
            </a:r>
            <a:r>
              <a:rPr lang="en-US" sz="3200" dirty="0">
                <a:solidFill>
                  <a:srgbClr val="000000"/>
                </a:solidFill>
                <a:effectLst/>
                <a:latin typeface="Calibri" panose="020F0502020204030204" pitchFamily="34" charset="0"/>
                <a:ea typeface="Calibri" panose="020F0502020204030204" pitchFamily="34" charset="0"/>
              </a:rPr>
              <a:t> </a:t>
            </a:r>
          </a:p>
          <a:p>
            <a:pPr marL="0" marR="0">
              <a:spcBef>
                <a:spcPts val="0"/>
              </a:spcBef>
              <a:spcAft>
                <a:spcPts val="0"/>
              </a:spcAft>
            </a:pPr>
            <a:r>
              <a:rPr lang="en-US" sz="3200" u="sng" dirty="0">
                <a:solidFill>
                  <a:srgbClr val="000000"/>
                </a:solidFill>
                <a:effectLst/>
                <a:latin typeface="Calibri" panose="020F0502020204030204" pitchFamily="34" charset="0"/>
                <a:ea typeface="Calibri" panose="020F0502020204030204" pitchFamily="34" charset="0"/>
                <a:hlinkClick r:id="rId6"/>
              </a:rPr>
              <a:t>Apply for a Job information (ca.gov)</a:t>
            </a:r>
            <a:r>
              <a:rPr lang="en-US" sz="3200" dirty="0">
                <a:solidFill>
                  <a:srgbClr val="000000"/>
                </a:solidFill>
                <a:effectLst/>
                <a:latin typeface="Calibri" panose="020F0502020204030204" pitchFamily="34" charset="0"/>
                <a:ea typeface="Calibri" panose="020F0502020204030204" pitchFamily="34" charset="0"/>
              </a:rPr>
              <a:t> </a:t>
            </a:r>
          </a:p>
          <a:p>
            <a:pPr marL="0" marR="0">
              <a:spcBef>
                <a:spcPts val="0"/>
              </a:spcBef>
              <a:spcAft>
                <a:spcPts val="0"/>
              </a:spcAft>
            </a:pPr>
            <a:r>
              <a:rPr lang="en-US" sz="3200" u="sng" dirty="0">
                <a:solidFill>
                  <a:srgbClr val="000000"/>
                </a:solidFill>
                <a:effectLst/>
                <a:latin typeface="Calibri" panose="020F0502020204030204" pitchFamily="34" charset="0"/>
                <a:ea typeface="Calibri" panose="020F0502020204030204" pitchFamily="34" charset="0"/>
                <a:hlinkClick r:id="rId7"/>
              </a:rPr>
              <a:t>State of California Employee Benefits</a:t>
            </a:r>
            <a:endParaRPr lang="en-US" sz="3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3200" dirty="0">
                <a:solidFill>
                  <a:srgbClr val="000000"/>
                </a:solidFill>
                <a:latin typeface="Calibri" panose="020F0502020204030204" pitchFamily="34" charset="0"/>
                <a:ea typeface="Calibri" panose="020F0502020204030204" pitchFamily="34" charset="0"/>
                <a:hlinkClick r:id="rId8"/>
              </a:rPr>
              <a:t>How to write a Statement of Qualifications SOQ</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45982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EF29FF6-806A-41D7-8BEB-C7178C99AF3E}"/>
              </a:ext>
            </a:extLst>
          </p:cNvPr>
          <p:cNvSpPr>
            <a:spLocks noGrp="1"/>
          </p:cNvSpPr>
          <p:nvPr>
            <p:ph type="sldNum" sz="quarter" idx="12"/>
          </p:nvPr>
        </p:nvSpPr>
        <p:spPr>
          <a:xfrm>
            <a:off x="8610600" y="6356350"/>
            <a:ext cx="2743200" cy="365125"/>
          </a:xfrm>
        </p:spPr>
        <p:txBody>
          <a:bodyPr/>
          <a:lstStyle/>
          <a:p>
            <a:fld id="{04C1C6D2-7E6C-4DBA-928D-E8FCCD04B882}" type="slidenum">
              <a:rPr lang="en-US" smtClean="0"/>
              <a:t>23</a:t>
            </a:fld>
            <a:endParaRPr lang="en-US" dirty="0"/>
          </a:p>
        </p:txBody>
      </p:sp>
      <p:sp>
        <p:nvSpPr>
          <p:cNvPr id="8" name="Title 1">
            <a:extLst>
              <a:ext uri="{FF2B5EF4-FFF2-40B4-BE49-F238E27FC236}">
                <a16:creationId xmlns:a16="http://schemas.microsoft.com/office/drawing/2014/main" id="{7479D170-C041-4C89-998D-DD61AF36C996}"/>
              </a:ext>
            </a:extLst>
          </p:cNvPr>
          <p:cNvSpPr txBox="1">
            <a:spLocks/>
          </p:cNvSpPr>
          <p:nvPr/>
        </p:nvSpPr>
        <p:spPr>
          <a:xfrm>
            <a:off x="1617260" y="64869"/>
            <a:ext cx="8229600" cy="990600"/>
          </a:xfrm>
          <a:prstGeom prst="rect">
            <a:avLst/>
          </a:prstGeom>
        </p:spPr>
        <p:txBody>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algn="ctr"/>
            <a:r>
              <a:rPr lang="en-US"/>
              <a:t>How to Apply</a:t>
            </a:r>
            <a:endParaRPr lang="en-US" dirty="0"/>
          </a:p>
        </p:txBody>
      </p:sp>
      <p:sp>
        <p:nvSpPr>
          <p:cNvPr id="10" name="Slide Number Placeholder 4">
            <a:extLst>
              <a:ext uri="{FF2B5EF4-FFF2-40B4-BE49-F238E27FC236}">
                <a16:creationId xmlns:a16="http://schemas.microsoft.com/office/drawing/2014/main" id="{2765F826-BF08-49E6-A191-491FA28299CA}"/>
              </a:ext>
            </a:extLst>
          </p:cNvPr>
          <p:cNvSpPr txBox="1">
            <a:spLocks/>
          </p:cNvSpPr>
          <p:nvPr/>
        </p:nvSpPr>
        <p:spPr>
          <a:xfrm>
            <a:off x="457200" y="6245225"/>
            <a:ext cx="1676400" cy="4762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A31203-9519-448C-AD79-6A0C23B340EC}" type="slidenum">
              <a:rPr lang="en-US" smtClean="0"/>
              <a:pPr/>
              <a:t>23</a:t>
            </a:fld>
            <a:endParaRPr lang="en-US" dirty="0"/>
          </a:p>
        </p:txBody>
      </p:sp>
      <p:sp>
        <p:nvSpPr>
          <p:cNvPr id="12" name="TextBox 11">
            <a:extLst>
              <a:ext uri="{FF2B5EF4-FFF2-40B4-BE49-F238E27FC236}">
                <a16:creationId xmlns:a16="http://schemas.microsoft.com/office/drawing/2014/main" id="{920960A5-946E-47AB-A75B-8F3776CFC7D8}"/>
              </a:ext>
            </a:extLst>
          </p:cNvPr>
          <p:cNvSpPr txBox="1"/>
          <p:nvPr/>
        </p:nvSpPr>
        <p:spPr>
          <a:xfrm>
            <a:off x="2133600" y="952400"/>
            <a:ext cx="7391400" cy="1508105"/>
          </a:xfrm>
          <a:prstGeom prst="rect">
            <a:avLst/>
          </a:prstGeom>
          <a:solidFill>
            <a:srgbClr val="FFC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marL="285750" indent="-285750">
              <a:buFont typeface="Arial" panose="020B0604020202020204" pitchFamily="34" charset="0"/>
              <a:buChar char="•"/>
            </a:pPr>
            <a:r>
              <a:rPr lang="en-US" b="1" dirty="0">
                <a:solidFill>
                  <a:schemeClr val="tx2">
                    <a:lumMod val="50000"/>
                  </a:schemeClr>
                </a:solidFill>
              </a:rPr>
              <a:t>Research Positions and Apply from our CPUC website (</a:t>
            </a:r>
            <a:r>
              <a:rPr lang="en-US" sz="2000" u="sng" dirty="0">
                <a:solidFill>
                  <a:schemeClr val="tx2">
                    <a:lumMod val="50000"/>
                  </a:schemeClr>
                </a:solidFill>
              </a:rPr>
              <a:t>cpuc.ca.gov</a:t>
            </a:r>
            <a:r>
              <a:rPr lang="en-US" b="1" dirty="0">
                <a:solidFill>
                  <a:schemeClr val="tx2">
                    <a:lumMod val="50000"/>
                  </a:schemeClr>
                </a:solidFill>
              </a:rPr>
              <a:t>) or </a:t>
            </a:r>
            <a:r>
              <a:rPr lang="en-US" sz="2000" u="sng" dirty="0">
                <a:solidFill>
                  <a:schemeClr val="tx2">
                    <a:lumMod val="50000"/>
                  </a:schemeClr>
                </a:solidFill>
              </a:rPr>
              <a:t>CalHR.gov</a:t>
            </a:r>
          </a:p>
          <a:p>
            <a:pPr marL="742950" lvl="1" indent="-285750">
              <a:buFont typeface="Arial" panose="020B0604020202020204" pitchFamily="34" charset="0"/>
              <a:buChar char="•"/>
            </a:pPr>
            <a:r>
              <a:rPr lang="en-US" dirty="0">
                <a:solidFill>
                  <a:schemeClr val="tx2">
                    <a:lumMod val="50000"/>
                  </a:schemeClr>
                </a:solidFill>
              </a:rPr>
              <a:t>Register and apply using the “Jobs” or “Employment” link</a:t>
            </a:r>
          </a:p>
          <a:p>
            <a:endParaRPr lang="en-US" b="1" dirty="0">
              <a:solidFill>
                <a:schemeClr val="tx2">
                  <a:lumMod val="50000"/>
                </a:schemeClr>
              </a:solidFill>
            </a:endParaRPr>
          </a:p>
          <a:p>
            <a:pPr marL="285750" indent="-285750">
              <a:buFont typeface="Arial" panose="020B0604020202020204" pitchFamily="34" charset="0"/>
              <a:buChar char="•"/>
            </a:pPr>
            <a:r>
              <a:rPr lang="en-US" b="1" dirty="0">
                <a:solidFill>
                  <a:schemeClr val="tx2">
                    <a:lumMod val="50000"/>
                  </a:schemeClr>
                </a:solidFill>
              </a:rPr>
              <a:t>Take the Necessary Classification Exam</a:t>
            </a:r>
          </a:p>
        </p:txBody>
      </p:sp>
      <p:pic>
        <p:nvPicPr>
          <p:cNvPr id="13" name="Picture 12">
            <a:extLst>
              <a:ext uri="{FF2B5EF4-FFF2-40B4-BE49-F238E27FC236}">
                <a16:creationId xmlns:a16="http://schemas.microsoft.com/office/drawing/2014/main" id="{60A78CCE-9EE6-4897-B5A4-17645250C1C7}"/>
              </a:ext>
            </a:extLst>
          </p:cNvPr>
          <p:cNvPicPr>
            <a:picLocks noChangeAspect="1"/>
          </p:cNvPicPr>
          <p:nvPr/>
        </p:nvPicPr>
        <p:blipFill>
          <a:blip r:embed="rId2"/>
          <a:stretch>
            <a:fillRect/>
          </a:stretch>
        </p:blipFill>
        <p:spPr>
          <a:xfrm>
            <a:off x="2790629" y="4289058"/>
            <a:ext cx="2075183" cy="2067292"/>
          </a:xfrm>
          <a:prstGeom prst="rect">
            <a:avLst/>
          </a:prstGeom>
        </p:spPr>
      </p:pic>
      <p:sp>
        <p:nvSpPr>
          <p:cNvPr id="9" name="TextBox 8">
            <a:extLst>
              <a:ext uri="{FF2B5EF4-FFF2-40B4-BE49-F238E27FC236}">
                <a16:creationId xmlns:a16="http://schemas.microsoft.com/office/drawing/2014/main" id="{12107A85-E8CB-40AB-A2CD-5468FCB1527C}"/>
              </a:ext>
            </a:extLst>
          </p:cNvPr>
          <p:cNvSpPr txBox="1"/>
          <p:nvPr/>
        </p:nvSpPr>
        <p:spPr>
          <a:xfrm>
            <a:off x="2133600" y="2732483"/>
            <a:ext cx="7391400" cy="1231106"/>
          </a:xfrm>
          <a:prstGeom prst="rect">
            <a:avLst/>
          </a:prstGeom>
          <a:solidFill>
            <a:srgbClr val="FFC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eaLnBrk="0" hangingPunct="0">
              <a:defRPr/>
            </a:pPr>
            <a:r>
              <a:rPr lang="en-US" sz="1800" dirty="0">
                <a:solidFill>
                  <a:schemeClr val="tx2">
                    <a:lumMod val="50000"/>
                  </a:schemeClr>
                </a:solidFill>
                <a:latin typeface="+mj-lt"/>
              </a:rPr>
              <a:t>If you have questions about a position or exam, contact:</a:t>
            </a:r>
            <a:r>
              <a:rPr lang="en-US" sz="1800" b="1" dirty="0">
                <a:solidFill>
                  <a:schemeClr val="tx2">
                    <a:lumMod val="50000"/>
                  </a:schemeClr>
                </a:solidFill>
                <a:latin typeface="+mj-lt"/>
              </a:rPr>
              <a:t> </a:t>
            </a:r>
            <a:r>
              <a:rPr lang="en-US" sz="2000" b="1" dirty="0">
                <a:solidFill>
                  <a:schemeClr val="tx2">
                    <a:lumMod val="50000"/>
                  </a:schemeClr>
                </a:solidFill>
                <a:latin typeface="+mj-lt"/>
                <a:hlinkClick r:id="rId3">
                  <a:extLst>
                    <a:ext uri="{A12FA001-AC4F-418D-AE19-62706E023703}">
                      <ahyp:hlinkClr xmlns:ahyp="http://schemas.microsoft.com/office/drawing/2018/hyperlinkcolor" val="tx"/>
                    </a:ext>
                  </a:extLst>
                </a:hlinkClick>
              </a:rPr>
              <a:t>cpucrecruiter@cpuc.ca.gov</a:t>
            </a:r>
            <a:endParaRPr lang="en-US" sz="2000" b="1" dirty="0">
              <a:solidFill>
                <a:schemeClr val="tx2">
                  <a:lumMod val="50000"/>
                </a:schemeClr>
              </a:solidFill>
              <a:latin typeface="+mj-lt"/>
            </a:endParaRPr>
          </a:p>
          <a:p>
            <a:pPr algn="ctr" eaLnBrk="0" hangingPunct="0">
              <a:defRPr/>
            </a:pPr>
            <a:endParaRPr lang="en-US" sz="1800" b="1" dirty="0">
              <a:solidFill>
                <a:schemeClr val="tx2">
                  <a:lumMod val="50000"/>
                </a:schemeClr>
              </a:solidFill>
              <a:latin typeface="+mj-lt"/>
            </a:endParaRPr>
          </a:p>
          <a:p>
            <a:pPr algn="ctr" eaLnBrk="0" hangingPunct="0">
              <a:defRPr/>
            </a:pPr>
            <a:r>
              <a:rPr lang="en-US" sz="1800" dirty="0">
                <a:solidFill>
                  <a:schemeClr val="tx2">
                    <a:lumMod val="50000"/>
                  </a:schemeClr>
                </a:solidFill>
                <a:latin typeface="+mj-lt"/>
              </a:rPr>
              <a:t>Or visit: </a:t>
            </a:r>
            <a:r>
              <a:rPr lang="en-US" sz="1800" b="1" dirty="0">
                <a:solidFill>
                  <a:schemeClr val="tx2">
                    <a:lumMod val="50000"/>
                  </a:schemeClr>
                </a:solidFill>
                <a:latin typeface="+mj-lt"/>
                <a:hlinkClick r:id="rId4" action="ppaction://hlinkfile">
                  <a:extLst>
                    <a:ext uri="{A12FA001-AC4F-418D-AE19-62706E023703}">
                      <ahyp:hlinkClr xmlns:ahyp="http://schemas.microsoft.com/office/drawing/2018/hyperlinkcolor" val="tx"/>
                    </a:ext>
                  </a:extLst>
                </a:hlinkClick>
              </a:rPr>
              <a:t>cpuc.ca.gov/jobs</a:t>
            </a:r>
            <a:endParaRPr lang="en-US" sz="1800" b="1" dirty="0">
              <a:solidFill>
                <a:schemeClr val="tx2">
                  <a:lumMod val="50000"/>
                </a:schemeClr>
              </a:solidFill>
              <a:latin typeface="+mj-lt"/>
            </a:endParaRPr>
          </a:p>
        </p:txBody>
      </p:sp>
      <p:pic>
        <p:nvPicPr>
          <p:cNvPr id="11" name="Picture 3" descr="cpuc-building-2">
            <a:extLst>
              <a:ext uri="{FF2B5EF4-FFF2-40B4-BE49-F238E27FC236}">
                <a16:creationId xmlns:a16="http://schemas.microsoft.com/office/drawing/2014/main" id="{67D83999-C863-46B3-99E2-DB9D8DD6BCF0}"/>
              </a:ext>
            </a:extLst>
          </p:cNvPr>
          <p:cNvPicPr>
            <a:picLocks noChangeAspect="1" noChangeArrowheads="1"/>
          </p:cNvPicPr>
          <p:nvPr/>
        </p:nvPicPr>
        <p:blipFill>
          <a:blip r:embed="rId5">
            <a:lum bright="54000" contrast="-70000"/>
            <a:extLst>
              <a:ext uri="{28A0092B-C50C-407E-A947-70E740481C1C}">
                <a14:useLocalDpi xmlns:a14="http://schemas.microsoft.com/office/drawing/2010/main" val="0"/>
              </a:ext>
            </a:extLst>
          </a:blip>
          <a:srcRect/>
          <a:stretch>
            <a:fillRect/>
          </a:stretch>
        </p:blipFill>
        <p:spPr bwMode="auto">
          <a:xfrm>
            <a:off x="6220967" y="4235567"/>
            <a:ext cx="2684989" cy="21646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387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EA704AD-40CA-411C-8978-8C889B6C8798}"/>
              </a:ext>
            </a:extLst>
          </p:cNvPr>
          <p:cNvSpPr>
            <a:spLocks noGrp="1"/>
          </p:cNvSpPr>
          <p:nvPr>
            <p:ph type="sldNum" sz="quarter" idx="12"/>
          </p:nvPr>
        </p:nvSpPr>
        <p:spPr>
          <a:xfrm>
            <a:off x="8610600" y="6356350"/>
            <a:ext cx="2743200" cy="365125"/>
          </a:xfrm>
        </p:spPr>
        <p:txBody>
          <a:bodyPr/>
          <a:lstStyle/>
          <a:p>
            <a:fld id="{04C1C6D2-7E6C-4DBA-928D-E8FCCD04B882}" type="slidenum">
              <a:rPr lang="en-US" smtClean="0"/>
              <a:t>3</a:t>
            </a:fld>
            <a:endParaRPr lang="en-US"/>
          </a:p>
        </p:txBody>
      </p:sp>
      <p:sp>
        <p:nvSpPr>
          <p:cNvPr id="8" name="Title 1">
            <a:extLst>
              <a:ext uri="{FF2B5EF4-FFF2-40B4-BE49-F238E27FC236}">
                <a16:creationId xmlns:a16="http://schemas.microsoft.com/office/drawing/2014/main" id="{B32970E0-C54D-4EFF-BEE2-8DAD89C95171}"/>
              </a:ext>
            </a:extLst>
          </p:cNvPr>
          <p:cNvSpPr>
            <a:spLocks noGrp="1"/>
          </p:cNvSpPr>
          <p:nvPr>
            <p:ph type="title"/>
          </p:nvPr>
        </p:nvSpPr>
        <p:spPr>
          <a:xfrm>
            <a:off x="1981200" y="209454"/>
            <a:ext cx="8229600" cy="733425"/>
          </a:xfrm>
        </p:spPr>
        <p:txBody>
          <a:bodyPr>
            <a:normAutofit fontScale="90000"/>
          </a:bodyPr>
          <a:lstStyle/>
          <a:p>
            <a:pPr algn="ctr"/>
            <a:r>
              <a:rPr lang="en-US" sz="4800" dirty="0"/>
              <a:t>CPUC Overview</a:t>
            </a:r>
          </a:p>
        </p:txBody>
      </p:sp>
      <p:sp>
        <p:nvSpPr>
          <p:cNvPr id="9" name="Slide Number Placeholder 4">
            <a:extLst>
              <a:ext uri="{FF2B5EF4-FFF2-40B4-BE49-F238E27FC236}">
                <a16:creationId xmlns:a16="http://schemas.microsoft.com/office/drawing/2014/main" id="{6C221A5D-6702-4102-B9FA-062B861BE606}"/>
              </a:ext>
            </a:extLst>
          </p:cNvPr>
          <p:cNvSpPr txBox="1">
            <a:spLocks/>
          </p:cNvSpPr>
          <p:nvPr/>
        </p:nvSpPr>
        <p:spPr>
          <a:xfrm>
            <a:off x="1981200" y="5880100"/>
            <a:ext cx="1676400" cy="4762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A31203-9519-448C-AD79-6A0C23B340EC}" type="slidenum">
              <a:rPr lang="en-US" smtClean="0"/>
              <a:pPr/>
              <a:t>3</a:t>
            </a:fld>
            <a:endParaRPr lang="en-US" dirty="0"/>
          </a:p>
        </p:txBody>
      </p:sp>
      <p:sp>
        <p:nvSpPr>
          <p:cNvPr id="10" name="Rectangle 9">
            <a:extLst>
              <a:ext uri="{FF2B5EF4-FFF2-40B4-BE49-F238E27FC236}">
                <a16:creationId xmlns:a16="http://schemas.microsoft.com/office/drawing/2014/main" id="{444FB45A-D9BF-4D13-8566-8EDE911DB8CE}"/>
              </a:ext>
            </a:extLst>
          </p:cNvPr>
          <p:cNvSpPr/>
          <p:nvPr/>
        </p:nvSpPr>
        <p:spPr>
          <a:xfrm>
            <a:off x="1828800" y="1074509"/>
            <a:ext cx="8534400" cy="4708981"/>
          </a:xfrm>
          <a:prstGeom prst="rect">
            <a:avLst/>
          </a:prstGeom>
        </p:spPr>
        <p:txBody>
          <a:bodyPr wrap="square">
            <a:spAutoFit/>
          </a:bodyPr>
          <a:lstStyle/>
          <a:p>
            <a:pPr>
              <a:spcBef>
                <a:spcPct val="0"/>
              </a:spcBef>
            </a:pPr>
            <a:r>
              <a:rPr lang="en-US" sz="2000" dirty="0"/>
              <a:t>Governed by five </a:t>
            </a:r>
            <a:r>
              <a:rPr lang="en-US" sz="2000" dirty="0">
                <a:solidFill>
                  <a:schemeClr val="tx2"/>
                </a:solidFill>
                <a:hlinkClick r:id="rId2">
                  <a:extLst>
                    <a:ext uri="{A12FA001-AC4F-418D-AE19-62706E023703}">
                      <ahyp:hlinkClr xmlns:ahyp="http://schemas.microsoft.com/office/drawing/2018/hyperlinkcolor" val="tx"/>
                    </a:ext>
                  </a:extLst>
                </a:hlinkClick>
              </a:rPr>
              <a:t>Commissioners</a:t>
            </a:r>
            <a:r>
              <a:rPr lang="en-US" sz="2000" dirty="0"/>
              <a:t> serving staggered 6-year terms, appointed by Governor and with CA Senate confirmation. Sitting Gov appoints CPUC president</a:t>
            </a:r>
          </a:p>
          <a:p>
            <a:pPr>
              <a:spcBef>
                <a:spcPct val="0"/>
              </a:spcBef>
            </a:pPr>
            <a:endParaRPr lang="en-US" sz="2000" dirty="0"/>
          </a:p>
          <a:p>
            <a:pPr>
              <a:spcBef>
                <a:spcPct val="0"/>
              </a:spcBef>
            </a:pPr>
            <a:r>
              <a:rPr lang="en-US" sz="2000" b="1" dirty="0"/>
              <a:t>Offices</a:t>
            </a:r>
          </a:p>
          <a:p>
            <a:pPr marL="742950" lvl="1" indent="-285750">
              <a:spcBef>
                <a:spcPct val="0"/>
              </a:spcBef>
              <a:buFont typeface="Arial" panose="020B0604020202020204" pitchFamily="34" charset="0"/>
              <a:buChar char="•"/>
            </a:pPr>
            <a:r>
              <a:rPr lang="en-US" sz="2000" dirty="0"/>
              <a:t>~1,000 staff </a:t>
            </a:r>
          </a:p>
          <a:p>
            <a:pPr marL="742950" lvl="1" indent="-285750">
              <a:spcBef>
                <a:spcPct val="0"/>
              </a:spcBef>
              <a:buFont typeface="Arial" panose="020B0604020202020204" pitchFamily="34" charset="0"/>
              <a:buChar char="•"/>
            </a:pPr>
            <a:r>
              <a:rPr lang="en-US" sz="2000" dirty="0"/>
              <a:t>San Francisco headquarters: 805 staff</a:t>
            </a:r>
          </a:p>
          <a:p>
            <a:pPr marL="742950" lvl="1" indent="-285750">
              <a:spcBef>
                <a:spcPct val="0"/>
              </a:spcBef>
              <a:buFont typeface="Arial" panose="020B0604020202020204" pitchFamily="34" charset="0"/>
              <a:buChar char="•"/>
            </a:pPr>
            <a:r>
              <a:rPr lang="en-US" sz="2000" dirty="0"/>
              <a:t>Sacramento area: 63 staff, with 100 new staff planned </a:t>
            </a:r>
          </a:p>
          <a:p>
            <a:pPr marL="742950" lvl="1" indent="-285750">
              <a:spcBef>
                <a:spcPct val="0"/>
              </a:spcBef>
              <a:buFont typeface="Arial" panose="020B0604020202020204" pitchFamily="34" charset="0"/>
              <a:buChar char="•"/>
            </a:pPr>
            <a:r>
              <a:rPr lang="en-US" sz="2000" dirty="0"/>
              <a:t>Los Angeles: 122 staff</a:t>
            </a:r>
          </a:p>
          <a:p>
            <a:pPr marL="742950" lvl="1" indent="-285750">
              <a:spcBef>
                <a:spcPct val="0"/>
              </a:spcBef>
              <a:buFont typeface="Arial" panose="020B0604020202020204" pitchFamily="34" charset="0"/>
              <a:buChar char="•"/>
            </a:pPr>
            <a:r>
              <a:rPr lang="en-US" sz="2000" dirty="0"/>
              <a:t>Energy Division – 212 staff in all three offices</a:t>
            </a:r>
            <a:br>
              <a:rPr lang="en-US" sz="2000" dirty="0"/>
            </a:br>
            <a:endParaRPr lang="en-US" sz="2000" dirty="0"/>
          </a:p>
          <a:p>
            <a:pPr lvl="1">
              <a:spcBef>
                <a:spcPct val="0"/>
              </a:spcBef>
            </a:pPr>
            <a:r>
              <a:rPr lang="en-US" sz="2000" b="1" dirty="0"/>
              <a:t>Meeting requirements</a:t>
            </a:r>
          </a:p>
          <a:p>
            <a:pPr marL="742950" lvl="1" indent="-285750">
              <a:spcBef>
                <a:spcPct val="0"/>
              </a:spcBef>
              <a:buFont typeface="Arial" panose="020B0604020202020204" pitchFamily="34" charset="0"/>
              <a:buChar char="•"/>
            </a:pPr>
            <a:r>
              <a:rPr lang="en-US" sz="2000" dirty="0">
                <a:hlinkClick r:id="rId3"/>
              </a:rPr>
              <a:t>Public Voting </a:t>
            </a:r>
            <a:r>
              <a:rPr lang="en-US" sz="2000" dirty="0"/>
              <a:t>Meeting at least once a month</a:t>
            </a:r>
          </a:p>
          <a:p>
            <a:pPr marL="742950" lvl="1" indent="-285750">
              <a:spcBef>
                <a:spcPct val="0"/>
              </a:spcBef>
              <a:buFont typeface="Arial" panose="020B0604020202020204" pitchFamily="34" charset="0"/>
              <a:buChar char="•"/>
            </a:pPr>
            <a:r>
              <a:rPr lang="en-US" sz="2000" dirty="0"/>
              <a:t>Voting meetings generally in S.F., with occasional meetings in other CA locations</a:t>
            </a:r>
          </a:p>
        </p:txBody>
      </p:sp>
    </p:spTree>
    <p:extLst>
      <p:ext uri="{BB962C8B-B14F-4D97-AF65-F5344CB8AC3E}">
        <p14:creationId xmlns:p14="http://schemas.microsoft.com/office/powerpoint/2010/main" val="2338773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37A77B6-6792-4536-827A-97800136551C}"/>
              </a:ext>
            </a:extLst>
          </p:cNvPr>
          <p:cNvSpPr>
            <a:spLocks noGrp="1"/>
          </p:cNvSpPr>
          <p:nvPr>
            <p:ph type="sldNum" sz="quarter" idx="12"/>
          </p:nvPr>
        </p:nvSpPr>
        <p:spPr>
          <a:xfrm>
            <a:off x="8610600" y="6356350"/>
            <a:ext cx="2743200" cy="365125"/>
          </a:xfrm>
        </p:spPr>
        <p:txBody>
          <a:bodyPr/>
          <a:lstStyle/>
          <a:p>
            <a:fld id="{04C1C6D2-7E6C-4DBA-928D-E8FCCD04B882}" type="slidenum">
              <a:rPr lang="en-US" smtClean="0"/>
              <a:t>4</a:t>
            </a:fld>
            <a:endParaRPr lang="en-US"/>
          </a:p>
        </p:txBody>
      </p:sp>
      <p:sp>
        <p:nvSpPr>
          <p:cNvPr id="8" name="Title 1">
            <a:extLst>
              <a:ext uri="{FF2B5EF4-FFF2-40B4-BE49-F238E27FC236}">
                <a16:creationId xmlns:a16="http://schemas.microsoft.com/office/drawing/2014/main" id="{3121BA16-416D-4F6A-91E5-242223B26E4F}"/>
              </a:ext>
            </a:extLst>
          </p:cNvPr>
          <p:cNvSpPr>
            <a:spLocks noGrp="1"/>
          </p:cNvSpPr>
          <p:nvPr>
            <p:ph type="title"/>
          </p:nvPr>
        </p:nvSpPr>
        <p:spPr>
          <a:xfrm>
            <a:off x="2286000" y="94398"/>
            <a:ext cx="8229600" cy="990600"/>
          </a:xfrm>
        </p:spPr>
        <p:txBody>
          <a:bodyPr/>
          <a:lstStyle/>
          <a:p>
            <a:pPr algn="ctr"/>
            <a:r>
              <a:rPr lang="en-US" dirty="0"/>
              <a:t>CPUC Energy Division</a:t>
            </a:r>
          </a:p>
        </p:txBody>
      </p:sp>
      <p:graphicFrame>
        <p:nvGraphicFramePr>
          <p:cNvPr id="9" name="Content Placeholder 5">
            <a:extLst>
              <a:ext uri="{FF2B5EF4-FFF2-40B4-BE49-F238E27FC236}">
                <a16:creationId xmlns:a16="http://schemas.microsoft.com/office/drawing/2014/main" id="{3E4D3613-C604-448A-AB9F-622628DF2601}"/>
              </a:ext>
            </a:extLst>
          </p:cNvPr>
          <p:cNvGraphicFramePr>
            <a:graphicFrameLocks noGrp="1"/>
          </p:cNvGraphicFramePr>
          <p:nvPr>
            <p:ph sz="half" idx="1"/>
            <p:extLst>
              <p:ext uri="{D42A27DB-BD31-4B8C-83A1-F6EECF244321}">
                <p14:modId xmlns:p14="http://schemas.microsoft.com/office/powerpoint/2010/main" val="2436506942"/>
              </p:ext>
            </p:extLst>
          </p:nvPr>
        </p:nvGraphicFramePr>
        <p:xfrm>
          <a:off x="1442125" y="1209769"/>
          <a:ext cx="10363187" cy="5252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lide Number Placeholder 4">
            <a:extLst>
              <a:ext uri="{FF2B5EF4-FFF2-40B4-BE49-F238E27FC236}">
                <a16:creationId xmlns:a16="http://schemas.microsoft.com/office/drawing/2014/main" id="{6B7A3656-68A5-45B2-BE08-559E0B899945}"/>
              </a:ext>
            </a:extLst>
          </p:cNvPr>
          <p:cNvSpPr txBox="1">
            <a:spLocks/>
          </p:cNvSpPr>
          <p:nvPr/>
        </p:nvSpPr>
        <p:spPr>
          <a:xfrm>
            <a:off x="1685499" y="5985917"/>
            <a:ext cx="1676400" cy="4762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A31203-9519-448C-AD79-6A0C23B340EC}" type="slidenum">
              <a:rPr lang="en-US" smtClean="0"/>
              <a:pPr/>
              <a:t>4</a:t>
            </a:fld>
            <a:endParaRPr lang="en-US" dirty="0"/>
          </a:p>
        </p:txBody>
      </p:sp>
      <p:sp>
        <p:nvSpPr>
          <p:cNvPr id="11" name="TextBox 10">
            <a:extLst>
              <a:ext uri="{FF2B5EF4-FFF2-40B4-BE49-F238E27FC236}">
                <a16:creationId xmlns:a16="http://schemas.microsoft.com/office/drawing/2014/main" id="{BF8E9E40-985F-488A-889A-BAEA5654453E}"/>
              </a:ext>
            </a:extLst>
          </p:cNvPr>
          <p:cNvSpPr txBox="1"/>
          <p:nvPr/>
        </p:nvSpPr>
        <p:spPr>
          <a:xfrm>
            <a:off x="4413918" y="6416291"/>
            <a:ext cx="4419600" cy="369332"/>
          </a:xfrm>
          <a:prstGeom prst="rect">
            <a:avLst/>
          </a:prstGeom>
          <a:noFill/>
        </p:spPr>
        <p:txBody>
          <a:bodyPr wrap="square" rtlCol="0">
            <a:spAutoFit/>
          </a:bodyPr>
          <a:lstStyle/>
          <a:p>
            <a:r>
              <a:rPr lang="en-US" dirty="0">
                <a:hlinkClick r:id="rId7"/>
              </a:rPr>
              <a:t>https://www.cpuc.ca.gov/aboutenergy/</a:t>
            </a:r>
            <a:endParaRPr lang="en-US" dirty="0"/>
          </a:p>
        </p:txBody>
      </p:sp>
    </p:spTree>
    <p:extLst>
      <p:ext uri="{BB962C8B-B14F-4D97-AF65-F5344CB8AC3E}">
        <p14:creationId xmlns:p14="http://schemas.microsoft.com/office/powerpoint/2010/main" val="383872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3C7F5145-7C1D-4070-8542-11D9D1C8D6D2}"/>
              </a:ext>
            </a:extLst>
          </p:cNvPr>
          <p:cNvSpPr>
            <a:spLocks noGrp="1"/>
          </p:cNvSpPr>
          <p:nvPr>
            <p:ph type="sldNum" sz="quarter" idx="12"/>
          </p:nvPr>
        </p:nvSpPr>
        <p:spPr>
          <a:xfrm>
            <a:off x="8610600" y="6356350"/>
            <a:ext cx="2743200" cy="365125"/>
          </a:xfrm>
        </p:spPr>
        <p:txBody>
          <a:bodyPr/>
          <a:lstStyle/>
          <a:p>
            <a:fld id="{04C1C6D2-7E6C-4DBA-928D-E8FCCD04B882}" type="slidenum">
              <a:rPr lang="en-US" smtClean="0"/>
              <a:t>5</a:t>
            </a:fld>
            <a:endParaRPr lang="en-US"/>
          </a:p>
        </p:txBody>
      </p:sp>
      <p:sp>
        <p:nvSpPr>
          <p:cNvPr id="8" name="Slide Number Placeholder 6">
            <a:extLst>
              <a:ext uri="{FF2B5EF4-FFF2-40B4-BE49-F238E27FC236}">
                <a16:creationId xmlns:a16="http://schemas.microsoft.com/office/drawing/2014/main" id="{497473C7-F9BD-4EC3-B5F7-EAFD5D676804}"/>
              </a:ext>
            </a:extLst>
          </p:cNvPr>
          <p:cNvSpPr txBox="1">
            <a:spLocks/>
          </p:cNvSpPr>
          <p:nvPr/>
        </p:nvSpPr>
        <p:spPr>
          <a:xfrm>
            <a:off x="2081283" y="5848350"/>
            <a:ext cx="1676400" cy="4762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0F675A-B15C-4958-A280-796B88301A18}" type="slidenum">
              <a:rPr lang="en-US" smtClean="0"/>
              <a:pPr/>
              <a:t>5</a:t>
            </a:fld>
            <a:endParaRPr lang="en-US" dirty="0"/>
          </a:p>
        </p:txBody>
      </p:sp>
      <p:sp>
        <p:nvSpPr>
          <p:cNvPr id="9" name="Rectangle 2">
            <a:extLst>
              <a:ext uri="{FF2B5EF4-FFF2-40B4-BE49-F238E27FC236}">
                <a16:creationId xmlns:a16="http://schemas.microsoft.com/office/drawing/2014/main" id="{19BBCA6B-995D-4A50-AD53-E4649389DE29}"/>
              </a:ext>
            </a:extLst>
          </p:cNvPr>
          <p:cNvSpPr>
            <a:spLocks noGrp="1" noChangeArrowheads="1"/>
          </p:cNvSpPr>
          <p:nvPr>
            <p:ph type="title"/>
          </p:nvPr>
        </p:nvSpPr>
        <p:spPr>
          <a:xfrm>
            <a:off x="2438400" y="27343"/>
            <a:ext cx="7315200" cy="990600"/>
          </a:xfrm>
        </p:spPr>
        <p:txBody>
          <a:bodyPr>
            <a:normAutofit/>
          </a:bodyPr>
          <a:lstStyle/>
          <a:p>
            <a:pPr algn="ctr"/>
            <a:r>
              <a:rPr lang="en-US" sz="4800" b="1" dirty="0"/>
              <a:t>Key Policies &amp; Programs</a:t>
            </a:r>
            <a:endParaRPr lang="en-US" sz="4800" b="1" i="1" u="sng" dirty="0"/>
          </a:p>
        </p:txBody>
      </p:sp>
      <p:sp>
        <p:nvSpPr>
          <p:cNvPr id="10" name="Rectangle 18">
            <a:extLst>
              <a:ext uri="{FF2B5EF4-FFF2-40B4-BE49-F238E27FC236}">
                <a16:creationId xmlns:a16="http://schemas.microsoft.com/office/drawing/2014/main" id="{0F15653B-55CF-47BE-81B5-C826B9CE98C8}"/>
              </a:ext>
            </a:extLst>
          </p:cNvPr>
          <p:cNvSpPr txBox="1">
            <a:spLocks noChangeArrowheads="1"/>
          </p:cNvSpPr>
          <p:nvPr/>
        </p:nvSpPr>
        <p:spPr>
          <a:xfrm>
            <a:off x="1447321" y="2110362"/>
            <a:ext cx="3529588" cy="444668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sz="1600" b="1" u="sng" dirty="0"/>
              <a:t>Key CPUC policy areas</a:t>
            </a:r>
          </a:p>
          <a:p>
            <a:pPr algn="ctr"/>
            <a:r>
              <a:rPr lang="en-US" sz="1400" dirty="0"/>
              <a:t>Rate design</a:t>
            </a:r>
          </a:p>
          <a:p>
            <a:pPr algn="ctr"/>
            <a:r>
              <a:rPr lang="en-US" sz="1400" dirty="0"/>
              <a:t>Safety Investment</a:t>
            </a:r>
          </a:p>
          <a:p>
            <a:pPr algn="ctr"/>
            <a:r>
              <a:rPr lang="en-US" sz="1400" dirty="0"/>
              <a:t>Renewable and Clean Energy</a:t>
            </a:r>
          </a:p>
          <a:p>
            <a:pPr algn="ctr"/>
            <a:r>
              <a:rPr lang="en-US" sz="1400" dirty="0"/>
              <a:t>Climate Change planning</a:t>
            </a:r>
          </a:p>
          <a:p>
            <a:pPr algn="ctr"/>
            <a:r>
              <a:rPr lang="en-US" sz="1400" dirty="0"/>
              <a:t>Energy efficiency</a:t>
            </a:r>
          </a:p>
          <a:p>
            <a:pPr algn="ctr"/>
            <a:r>
              <a:rPr lang="en-US" sz="1400" dirty="0"/>
              <a:t>Demand response (electric)</a:t>
            </a:r>
          </a:p>
          <a:p>
            <a:pPr algn="ctr"/>
            <a:r>
              <a:rPr lang="en-US" sz="1400" dirty="0"/>
              <a:t>Energy storage</a:t>
            </a:r>
          </a:p>
          <a:p>
            <a:pPr algn="ctr"/>
            <a:r>
              <a:rPr lang="en-US" sz="1400" dirty="0"/>
              <a:t>California solar initiative</a:t>
            </a:r>
          </a:p>
          <a:p>
            <a:pPr algn="ctr"/>
            <a:r>
              <a:rPr lang="en-US" sz="1400" dirty="0"/>
              <a:t>Smart grid / Microgrid</a:t>
            </a:r>
          </a:p>
          <a:p>
            <a:pPr algn="ctr"/>
            <a:r>
              <a:rPr lang="en-US" sz="1400" dirty="0"/>
              <a:t>Wildfire Safety / PSPS Events</a:t>
            </a:r>
          </a:p>
          <a:p>
            <a:pPr algn="ctr"/>
            <a:r>
              <a:rPr lang="en-US" sz="1400" dirty="0"/>
              <a:t>Environmental and Social Justice</a:t>
            </a:r>
          </a:p>
          <a:p>
            <a:pPr algn="ctr"/>
            <a:r>
              <a:rPr lang="en-US" sz="1400" dirty="0"/>
              <a:t>Building Decarbonization</a:t>
            </a:r>
          </a:p>
          <a:p>
            <a:pPr algn="ctr"/>
            <a:r>
              <a:rPr lang="en-US" sz="1400" dirty="0"/>
              <a:t>Transportation Electrification</a:t>
            </a:r>
          </a:p>
        </p:txBody>
      </p:sp>
      <p:sp>
        <p:nvSpPr>
          <p:cNvPr id="11" name="Rectangle 19">
            <a:extLst>
              <a:ext uri="{FF2B5EF4-FFF2-40B4-BE49-F238E27FC236}">
                <a16:creationId xmlns:a16="http://schemas.microsoft.com/office/drawing/2014/main" id="{64B2E011-A747-4C97-B504-8030968CBC2D}"/>
              </a:ext>
            </a:extLst>
          </p:cNvPr>
          <p:cNvSpPr txBox="1">
            <a:spLocks noChangeArrowheads="1"/>
          </p:cNvSpPr>
          <p:nvPr/>
        </p:nvSpPr>
        <p:spPr>
          <a:xfrm>
            <a:off x="6213607" y="2110362"/>
            <a:ext cx="4844903" cy="3429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sz="2000" b="1" u="sng" dirty="0"/>
              <a:t>Customer programs and assistance</a:t>
            </a:r>
          </a:p>
          <a:p>
            <a:pPr algn="ctr"/>
            <a:r>
              <a:rPr lang="en-US" sz="1800" dirty="0"/>
              <a:t>California Alternate Rates for Energy (CARE)</a:t>
            </a:r>
          </a:p>
          <a:p>
            <a:pPr algn="ctr"/>
            <a:r>
              <a:rPr lang="en-US" sz="1800" dirty="0"/>
              <a:t>Low Income Energy Efficiency Program (ESA)</a:t>
            </a:r>
          </a:p>
          <a:p>
            <a:pPr algn="ctr"/>
            <a:r>
              <a:rPr lang="en-US" sz="1800" dirty="0"/>
              <a:t>California Lifeline telephone</a:t>
            </a:r>
          </a:p>
          <a:p>
            <a:pPr algn="ctr"/>
            <a:r>
              <a:rPr lang="en-US" sz="1800" dirty="0"/>
              <a:t>Deaf and Disabled Telecommunications Program</a:t>
            </a:r>
          </a:p>
          <a:p>
            <a:pPr algn="ctr"/>
            <a:r>
              <a:rPr lang="en-US" sz="1800" dirty="0"/>
              <a:t>Telecommunications scam and fraud protection</a:t>
            </a:r>
          </a:p>
          <a:p>
            <a:pPr algn="ctr"/>
            <a:r>
              <a:rPr lang="en-US" sz="1800" dirty="0"/>
              <a:t>Assistance with formal consumer complaints</a:t>
            </a:r>
          </a:p>
        </p:txBody>
      </p:sp>
      <p:sp>
        <p:nvSpPr>
          <p:cNvPr id="12" name="Rectangle 4">
            <a:extLst>
              <a:ext uri="{FF2B5EF4-FFF2-40B4-BE49-F238E27FC236}">
                <a16:creationId xmlns:a16="http://schemas.microsoft.com/office/drawing/2014/main" id="{20638D2A-D037-4C26-AB9A-E0CC1F64A02A}"/>
              </a:ext>
            </a:extLst>
          </p:cNvPr>
          <p:cNvSpPr>
            <a:spLocks noChangeArrowheads="1"/>
          </p:cNvSpPr>
          <p:nvPr/>
        </p:nvSpPr>
        <p:spPr bwMode="auto">
          <a:xfrm>
            <a:off x="5761108" y="2524125"/>
            <a:ext cx="1671638" cy="5641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111090" rIns="0" bIns="142830">
            <a:spAutoFit/>
          </a:bodyPr>
          <a:lstStyle/>
          <a:p>
            <a:endParaRPr lang="en-US" sz="2000" dirty="0"/>
          </a:p>
        </p:txBody>
      </p:sp>
      <p:sp>
        <p:nvSpPr>
          <p:cNvPr id="13" name="Rectangle 5">
            <a:extLst>
              <a:ext uri="{FF2B5EF4-FFF2-40B4-BE49-F238E27FC236}">
                <a16:creationId xmlns:a16="http://schemas.microsoft.com/office/drawing/2014/main" id="{5BC9D627-DDDB-4D59-8DC0-0F5E97D14100}"/>
              </a:ext>
            </a:extLst>
          </p:cNvPr>
          <p:cNvSpPr>
            <a:spLocks noChangeArrowheads="1"/>
          </p:cNvSpPr>
          <p:nvPr/>
        </p:nvSpPr>
        <p:spPr bwMode="auto">
          <a:xfrm>
            <a:off x="1674883" y="2524125"/>
            <a:ext cx="1671638"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111090" rIns="0" bIns="142830">
            <a:spAutoFit/>
          </a:bodyPr>
          <a:lstStyle/>
          <a:p>
            <a:endParaRPr lang="en-US" dirty="0"/>
          </a:p>
        </p:txBody>
      </p:sp>
      <p:sp>
        <p:nvSpPr>
          <p:cNvPr id="14" name="Rectangle 6">
            <a:extLst>
              <a:ext uri="{FF2B5EF4-FFF2-40B4-BE49-F238E27FC236}">
                <a16:creationId xmlns:a16="http://schemas.microsoft.com/office/drawing/2014/main" id="{4E3F4206-6E3D-4AB6-81EF-2BD8366409B0}"/>
              </a:ext>
            </a:extLst>
          </p:cNvPr>
          <p:cNvSpPr>
            <a:spLocks noChangeArrowheads="1"/>
          </p:cNvSpPr>
          <p:nvPr/>
        </p:nvSpPr>
        <p:spPr bwMode="auto">
          <a:xfrm>
            <a:off x="1674883" y="2524125"/>
            <a:ext cx="1671638"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111090" rIns="0" bIns="142830">
            <a:spAutoFit/>
          </a:bodyPr>
          <a:lstStyle/>
          <a:p>
            <a:endParaRPr lang="en-US" dirty="0"/>
          </a:p>
        </p:txBody>
      </p:sp>
      <p:sp>
        <p:nvSpPr>
          <p:cNvPr id="15" name="Rectangle 7">
            <a:extLst>
              <a:ext uri="{FF2B5EF4-FFF2-40B4-BE49-F238E27FC236}">
                <a16:creationId xmlns:a16="http://schemas.microsoft.com/office/drawing/2014/main" id="{02CADD39-9E61-4CC5-B2ED-FD976DFFF82B}"/>
              </a:ext>
            </a:extLst>
          </p:cNvPr>
          <p:cNvSpPr>
            <a:spLocks noChangeArrowheads="1"/>
          </p:cNvSpPr>
          <p:nvPr/>
        </p:nvSpPr>
        <p:spPr bwMode="auto">
          <a:xfrm>
            <a:off x="5761108" y="2524125"/>
            <a:ext cx="1671638" cy="5641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111090" rIns="0" bIns="142830">
            <a:spAutoFit/>
          </a:bodyPr>
          <a:lstStyle/>
          <a:p>
            <a:endParaRPr lang="en-US" sz="2000" dirty="0"/>
          </a:p>
        </p:txBody>
      </p:sp>
      <p:sp>
        <p:nvSpPr>
          <p:cNvPr id="16" name="Rectangle 8">
            <a:extLst>
              <a:ext uri="{FF2B5EF4-FFF2-40B4-BE49-F238E27FC236}">
                <a16:creationId xmlns:a16="http://schemas.microsoft.com/office/drawing/2014/main" id="{83761D00-E94B-4F94-B8D5-CA7CB338A8B4}"/>
              </a:ext>
            </a:extLst>
          </p:cNvPr>
          <p:cNvSpPr>
            <a:spLocks noChangeArrowheads="1"/>
          </p:cNvSpPr>
          <p:nvPr/>
        </p:nvSpPr>
        <p:spPr bwMode="auto">
          <a:xfrm>
            <a:off x="5761108" y="2524125"/>
            <a:ext cx="1671638" cy="5641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111090" rIns="0" bIns="142830">
            <a:spAutoFit/>
          </a:bodyPr>
          <a:lstStyle/>
          <a:p>
            <a:endParaRPr lang="en-US" sz="2000" dirty="0"/>
          </a:p>
        </p:txBody>
      </p:sp>
      <p:sp>
        <p:nvSpPr>
          <p:cNvPr id="17" name="TextBox 16">
            <a:extLst>
              <a:ext uri="{FF2B5EF4-FFF2-40B4-BE49-F238E27FC236}">
                <a16:creationId xmlns:a16="http://schemas.microsoft.com/office/drawing/2014/main" id="{82FDDA6B-578D-4783-9E67-F9241DF5F9ED}"/>
              </a:ext>
            </a:extLst>
          </p:cNvPr>
          <p:cNvSpPr txBox="1"/>
          <p:nvPr/>
        </p:nvSpPr>
        <p:spPr>
          <a:xfrm>
            <a:off x="2348035" y="1051239"/>
            <a:ext cx="7696200" cy="1015663"/>
          </a:xfrm>
          <a:prstGeom prst="rect">
            <a:avLst/>
          </a:prstGeom>
          <a:noFill/>
        </p:spPr>
        <p:txBody>
          <a:bodyPr wrap="square" rtlCol="0">
            <a:spAutoFit/>
          </a:bodyPr>
          <a:lstStyle/>
          <a:p>
            <a:r>
              <a:rPr lang="en-US" sz="2000" dirty="0"/>
              <a:t>CPUC tasked with assuring provision of </a:t>
            </a:r>
            <a:r>
              <a:rPr lang="en-US" sz="2000" b="1" i="1" dirty="0"/>
              <a:t>safe, adequate, and reliable service </a:t>
            </a:r>
            <a:r>
              <a:rPr lang="en-US" sz="2000" dirty="0"/>
              <a:t>at</a:t>
            </a:r>
            <a:r>
              <a:rPr lang="en-US" sz="2000" b="1" i="1" dirty="0"/>
              <a:t> just and reasonable rates</a:t>
            </a:r>
            <a:r>
              <a:rPr lang="en-US" sz="2000" dirty="0"/>
              <a:t>. Achieves this through policy initiatives and customer programs.</a:t>
            </a:r>
          </a:p>
        </p:txBody>
      </p:sp>
    </p:spTree>
    <p:extLst>
      <p:ext uri="{BB962C8B-B14F-4D97-AF65-F5344CB8AC3E}">
        <p14:creationId xmlns:p14="http://schemas.microsoft.com/office/powerpoint/2010/main" val="2090775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E0CA-B366-4BC7-BF05-EEC17A114857}"/>
              </a:ext>
            </a:extLst>
          </p:cNvPr>
          <p:cNvSpPr>
            <a:spLocks noGrp="1"/>
          </p:cNvSpPr>
          <p:nvPr>
            <p:ph type="title"/>
          </p:nvPr>
        </p:nvSpPr>
        <p:spPr>
          <a:xfrm>
            <a:off x="436180" y="538546"/>
            <a:ext cx="10972800" cy="801523"/>
          </a:xfrm>
        </p:spPr>
        <p:txBody>
          <a:bodyPr/>
          <a:lstStyle/>
          <a:p>
            <a:pPr algn="ctr"/>
            <a:r>
              <a:rPr lang="en-US" sz="6000" dirty="0"/>
              <a:t>CEQA</a:t>
            </a:r>
          </a:p>
        </p:txBody>
      </p:sp>
      <p:sp>
        <p:nvSpPr>
          <p:cNvPr id="5" name="Slide Number Placeholder 4">
            <a:extLst>
              <a:ext uri="{FF2B5EF4-FFF2-40B4-BE49-F238E27FC236}">
                <a16:creationId xmlns:a16="http://schemas.microsoft.com/office/drawing/2014/main" id="{9D02BEF4-832A-4F6E-B3AB-4792BA060C6C}"/>
              </a:ext>
            </a:extLst>
          </p:cNvPr>
          <p:cNvSpPr>
            <a:spLocks noGrp="1"/>
          </p:cNvSpPr>
          <p:nvPr>
            <p:ph type="sldNum" sz="quarter" idx="12"/>
          </p:nvPr>
        </p:nvSpPr>
        <p:spPr/>
        <p:txBody>
          <a:bodyPr/>
          <a:lstStyle/>
          <a:p>
            <a:fld id="{1C4126A1-9282-4A82-AC02-A59AF4A969C8}" type="slidenum">
              <a:rPr lang="en-US" smtClean="0"/>
              <a:t>6</a:t>
            </a:fld>
            <a:endParaRPr lang="en-US"/>
          </a:p>
        </p:txBody>
      </p:sp>
      <p:sp>
        <p:nvSpPr>
          <p:cNvPr id="8" name="TextBox 7">
            <a:extLst>
              <a:ext uri="{FF2B5EF4-FFF2-40B4-BE49-F238E27FC236}">
                <a16:creationId xmlns:a16="http://schemas.microsoft.com/office/drawing/2014/main" id="{4CFC0656-099A-4CEB-A50C-8934E8933CCE}"/>
              </a:ext>
            </a:extLst>
          </p:cNvPr>
          <p:cNvSpPr txBox="1"/>
          <p:nvPr/>
        </p:nvSpPr>
        <p:spPr>
          <a:xfrm>
            <a:off x="160283" y="1690688"/>
            <a:ext cx="11871434" cy="4760021"/>
          </a:xfrm>
          <a:prstGeom prst="rect">
            <a:avLst/>
          </a:prstGeom>
          <a:noFill/>
        </p:spPr>
        <p:txBody>
          <a:bodyPr wrap="square">
            <a:spAutoFit/>
          </a:bodyPr>
          <a:lstStyle/>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The Infrastructure and California Environmental Quality Act (CEQA) unit at the CPUC provides environmental permitting and mitigation monitoring/compliance for:</a:t>
            </a:r>
          </a:p>
          <a:p>
            <a:pPr marR="0" lvl="0" indent="-342900">
              <a:lnSpc>
                <a:spcPct val="90000"/>
              </a:lnSpc>
              <a:spcBef>
                <a:spcPts val="0"/>
              </a:spcBef>
              <a:spcAft>
                <a:spcPts val="800"/>
              </a:spcAft>
              <a:buFont typeface="Arial" panose="020B0604020202020204" pitchFamily="34" charset="0"/>
              <a:buChar char="•"/>
            </a:pPr>
            <a:r>
              <a:rPr lang="en-US" sz="2000" dirty="0"/>
              <a:t>Transmission and Substation Projects </a:t>
            </a:r>
          </a:p>
          <a:p>
            <a:pPr marR="0" lvl="0" indent="-342900">
              <a:lnSpc>
                <a:spcPct val="90000"/>
              </a:lnSpc>
              <a:spcBef>
                <a:spcPts val="0"/>
              </a:spcBef>
              <a:spcAft>
                <a:spcPts val="800"/>
              </a:spcAft>
              <a:buFont typeface="Arial" panose="020B0604020202020204" pitchFamily="34" charset="0"/>
              <a:buChar char="•"/>
            </a:pPr>
            <a:r>
              <a:rPr lang="en-US" sz="2000" dirty="0"/>
              <a:t>Gas Projects</a:t>
            </a:r>
          </a:p>
          <a:p>
            <a:pPr marR="0" lvl="0" indent="-342900">
              <a:lnSpc>
                <a:spcPct val="90000"/>
              </a:lnSpc>
              <a:spcBef>
                <a:spcPts val="0"/>
              </a:spcBef>
              <a:spcAft>
                <a:spcPts val="800"/>
              </a:spcAft>
              <a:buFont typeface="Arial" panose="020B0604020202020204" pitchFamily="34" charset="0"/>
              <a:buChar char="•"/>
            </a:pPr>
            <a:r>
              <a:rPr lang="en-US" sz="2000" dirty="0"/>
              <a:t>Water Projects</a:t>
            </a:r>
          </a:p>
          <a:p>
            <a:pPr marR="0" lvl="0" indent="-342900">
              <a:lnSpc>
                <a:spcPct val="90000"/>
              </a:lnSpc>
              <a:spcBef>
                <a:spcPts val="0"/>
              </a:spcBef>
              <a:spcAft>
                <a:spcPts val="800"/>
              </a:spcAft>
              <a:buFont typeface="Arial" panose="020B0604020202020204" pitchFamily="34" charset="0"/>
              <a:buChar char="•"/>
            </a:pPr>
            <a:r>
              <a:rPr lang="en-US" sz="2000" dirty="0"/>
              <a:t>Broadband</a:t>
            </a:r>
          </a:p>
          <a:p>
            <a:pPr marR="0" lvl="0" indent="-342900">
              <a:lnSpc>
                <a:spcPct val="90000"/>
              </a:lnSpc>
              <a:spcBef>
                <a:spcPts val="0"/>
              </a:spcBef>
              <a:spcAft>
                <a:spcPts val="800"/>
              </a:spcAft>
              <a:buFont typeface="Arial" panose="020B0604020202020204" pitchFamily="34" charset="0"/>
              <a:buChar char="•"/>
            </a:pPr>
            <a:r>
              <a:rPr lang="en-US" sz="2000" dirty="0"/>
              <a:t>Rail Crossings</a:t>
            </a: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The primary goal of CEQA is to:</a:t>
            </a:r>
          </a:p>
          <a:p>
            <a:pPr indent="-342900">
              <a:lnSpc>
                <a:spcPct val="90000"/>
              </a:lnSpc>
              <a:spcAft>
                <a:spcPts val="800"/>
              </a:spcAft>
              <a:buFont typeface="Arial" panose="020B0604020202020204" pitchFamily="34" charset="0"/>
              <a:buChar char="•"/>
            </a:pPr>
            <a:r>
              <a:rPr lang="en-US" sz="2000" dirty="0"/>
              <a:t>Ensure environmental consequences of decisions are meaningfully considered</a:t>
            </a:r>
          </a:p>
          <a:p>
            <a:pPr indent="-342900">
              <a:lnSpc>
                <a:spcPct val="90000"/>
              </a:lnSpc>
              <a:spcAft>
                <a:spcPts val="800"/>
              </a:spcAft>
              <a:buFont typeface="Arial" panose="020B0604020202020204" pitchFamily="34" charset="0"/>
              <a:buChar char="•"/>
              <a:tabLst>
                <a:tab pos="457200" algn="l"/>
              </a:tabLst>
            </a:pPr>
            <a:r>
              <a:rPr lang="en-US" sz="2000" dirty="0"/>
              <a:t>Lessen the impacts of projects/actions on the environment</a:t>
            </a:r>
          </a:p>
          <a:p>
            <a:pPr indent="-342900">
              <a:lnSpc>
                <a:spcPct val="90000"/>
              </a:lnSpc>
              <a:spcAft>
                <a:spcPts val="800"/>
              </a:spcAft>
              <a:buFont typeface="Arial" panose="020B0604020202020204" pitchFamily="34" charset="0"/>
              <a:buChar char="•"/>
              <a:tabLst>
                <a:tab pos="457200" algn="l"/>
              </a:tabLst>
            </a:pPr>
            <a:r>
              <a:rPr lang="en-US" sz="2000" dirty="0"/>
              <a:t>Provide transparency to both the public and decision-makers on what the environmental consequences may be and how those impacts may be avoided, minimized, and/or mitigated.</a:t>
            </a:r>
          </a:p>
        </p:txBody>
      </p:sp>
    </p:spTree>
    <p:extLst>
      <p:ext uri="{BB962C8B-B14F-4D97-AF65-F5344CB8AC3E}">
        <p14:creationId xmlns:p14="http://schemas.microsoft.com/office/powerpoint/2010/main" val="3414140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D1822ACB-A821-45CE-84E0-49D5D077F4BA}"/>
              </a:ext>
            </a:extLst>
          </p:cNvPr>
          <p:cNvSpPr>
            <a:spLocks noGrp="1"/>
          </p:cNvSpPr>
          <p:nvPr>
            <p:ph idx="1"/>
          </p:nvPr>
        </p:nvSpPr>
        <p:spPr>
          <a:xfrm>
            <a:off x="215153" y="2506717"/>
            <a:ext cx="11761694" cy="3887691"/>
          </a:xfrm>
        </p:spPr>
        <p:txBody>
          <a:bodyPr>
            <a:normAutofit/>
          </a:bodyPr>
          <a:lstStyle/>
          <a:p>
            <a:pPr marL="0">
              <a:buFont typeface="Arial" panose="020B0604020202020204" pitchFamily="34" charset="0"/>
              <a:buChar char="•"/>
            </a:pPr>
            <a:r>
              <a:rPr lang="en-US" sz="2000" dirty="0">
                <a:solidFill>
                  <a:schemeClr val="tx1"/>
                </a:solidFill>
              </a:rPr>
              <a:t>California faces ambitious TE goals pursuant to Senate Bill 350  and Executive Orders - to reduce greenhouse gas emissions by 50% from 1990 to 2030, and to require new cars sold in California to be zero-emission vehicles. </a:t>
            </a:r>
          </a:p>
          <a:p>
            <a:pPr marL="0">
              <a:buFont typeface="Arial" panose="020B0604020202020204" pitchFamily="34" charset="0"/>
              <a:buChar char="•"/>
            </a:pPr>
            <a:r>
              <a:rPr lang="en-US" sz="2000" dirty="0">
                <a:solidFill>
                  <a:schemeClr val="tx1"/>
                </a:solidFill>
              </a:rPr>
              <a:t>In response, the Public Utilities Commission's Electrification Transportation Team and other agencies have developed programs to oversee California's goals. </a:t>
            </a:r>
          </a:p>
          <a:p>
            <a:pPr marL="0" lvl="1"/>
            <a:r>
              <a:rPr lang="en-US" dirty="0">
                <a:solidFill>
                  <a:schemeClr val="tx1"/>
                </a:solidFill>
              </a:rPr>
              <a:t>The TE team oversees infrastructure programs that provide subsidies and rebate structures for installing electric charging equipment and works with investor-owned utilities to expand charging stations for public use, focusing on communities with heavy pollution burdens.</a:t>
            </a:r>
          </a:p>
          <a:p>
            <a:pPr marL="0" lvl="1"/>
            <a:r>
              <a:rPr lang="en-US" dirty="0">
                <a:solidFill>
                  <a:schemeClr val="tx1"/>
                </a:solidFill>
              </a:rPr>
              <a:t>The TE team helps ensure EV drivers charge at the correct times of day (by reviewing new electric rates) and is implementing strategies for integrating the load from an increasing number of EVs in a way that benefits rather than causes stress to the transmission, generation, and distribution systems.</a:t>
            </a:r>
          </a:p>
        </p:txBody>
      </p:sp>
      <p:sp>
        <p:nvSpPr>
          <p:cNvPr id="8" name="Title 4">
            <a:extLst>
              <a:ext uri="{FF2B5EF4-FFF2-40B4-BE49-F238E27FC236}">
                <a16:creationId xmlns:a16="http://schemas.microsoft.com/office/drawing/2014/main" id="{CE9F48A2-2103-498E-B6CC-8B8C1C404923}"/>
              </a:ext>
            </a:extLst>
          </p:cNvPr>
          <p:cNvSpPr>
            <a:spLocks noGrp="1"/>
          </p:cNvSpPr>
          <p:nvPr>
            <p:ph type="title"/>
          </p:nvPr>
        </p:nvSpPr>
        <p:spPr>
          <a:xfrm>
            <a:off x="253303" y="923025"/>
            <a:ext cx="12059566" cy="1473185"/>
          </a:xfrm>
        </p:spPr>
        <p:txBody>
          <a:bodyPr>
            <a:noAutofit/>
          </a:bodyPr>
          <a:lstStyle/>
          <a:p>
            <a:r>
              <a:rPr lang="en-US" sz="2600" dirty="0"/>
              <a:t>We are advancing Transportation Electrification (TE) to support California's Clean Energy Pollution Reduction Act (SB 350) and Executive Orders to ramp up zero-emission vehicles and charging infrastructure</a:t>
            </a:r>
          </a:p>
        </p:txBody>
      </p:sp>
      <p:sp>
        <p:nvSpPr>
          <p:cNvPr id="14" name="TextBox 13">
            <a:extLst>
              <a:ext uri="{FF2B5EF4-FFF2-40B4-BE49-F238E27FC236}">
                <a16:creationId xmlns:a16="http://schemas.microsoft.com/office/drawing/2014/main" id="{8933B58A-5270-48B4-BF63-5C6D7FDDD060}"/>
              </a:ext>
            </a:extLst>
          </p:cNvPr>
          <p:cNvSpPr txBox="1"/>
          <p:nvPr/>
        </p:nvSpPr>
        <p:spPr>
          <a:xfrm>
            <a:off x="2213084" y="310125"/>
            <a:ext cx="7765831" cy="646331"/>
          </a:xfrm>
          <a:prstGeom prst="rect">
            <a:avLst/>
          </a:prstGeom>
          <a:noFill/>
        </p:spPr>
        <p:txBody>
          <a:bodyPr wrap="square">
            <a:spAutoFit/>
          </a:bodyPr>
          <a:lstStyle/>
          <a:p>
            <a:pPr algn="ctr"/>
            <a:r>
              <a:rPr lang="en-US" sz="3600" b="1" dirty="0">
                <a:solidFill>
                  <a:schemeClr val="tx2"/>
                </a:solidFill>
                <a:latin typeface="+mj-lt"/>
                <a:ea typeface="+mj-ea"/>
                <a:cs typeface="+mj-cs"/>
              </a:rPr>
              <a:t>Transportation Electrification (TE) </a:t>
            </a:r>
          </a:p>
        </p:txBody>
      </p:sp>
    </p:spTree>
    <p:extLst>
      <p:ext uri="{BB962C8B-B14F-4D97-AF65-F5344CB8AC3E}">
        <p14:creationId xmlns:p14="http://schemas.microsoft.com/office/powerpoint/2010/main" val="2565383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D06F5565-6F2C-4D3A-A45E-12C639CEDB0F}"/>
              </a:ext>
            </a:extLst>
          </p:cNvPr>
          <p:cNvSpPr>
            <a:spLocks noGrp="1"/>
          </p:cNvSpPr>
          <p:nvPr>
            <p:ph type="title"/>
          </p:nvPr>
        </p:nvSpPr>
        <p:spPr>
          <a:xfrm>
            <a:off x="166183" y="956456"/>
            <a:ext cx="4356881" cy="1622321"/>
          </a:xfrm>
        </p:spPr>
        <p:txBody>
          <a:bodyPr vert="horz" lIns="91440" tIns="45720" rIns="91440" bIns="45720" rtlCol="0" anchor="ctr">
            <a:normAutofit fontScale="90000"/>
          </a:bodyPr>
          <a:lstStyle/>
          <a:p>
            <a:r>
              <a:rPr lang="en-US" sz="2300" kern="1200" dirty="0">
                <a:solidFill>
                  <a:schemeClr val="tx1"/>
                </a:solidFill>
                <a:latin typeface="+mj-lt"/>
                <a:ea typeface="+mj-ea"/>
                <a:cs typeface="+mj-cs"/>
              </a:rPr>
              <a:t>CPUC has approved over $1.5 billion in funding for investor-owned utilities (IOUs) to expand the State’s electric vehicle charging infrastructure</a:t>
            </a:r>
            <a:br>
              <a:rPr lang="en-US" sz="2100" kern="1200" dirty="0">
                <a:solidFill>
                  <a:schemeClr val="tx1"/>
                </a:solidFill>
                <a:latin typeface="+mj-lt"/>
                <a:ea typeface="+mj-ea"/>
                <a:cs typeface="+mj-cs"/>
              </a:rPr>
            </a:br>
            <a:endParaRPr lang="en-US" sz="2100" kern="1200" dirty="0">
              <a:solidFill>
                <a:schemeClr val="tx1"/>
              </a:solidFill>
              <a:latin typeface="+mj-lt"/>
              <a:ea typeface="+mj-ea"/>
              <a:cs typeface="+mj-cs"/>
            </a:endParaRPr>
          </a:p>
        </p:txBody>
      </p:sp>
      <p:sp>
        <p:nvSpPr>
          <p:cNvPr id="8" name="TextBox 7">
            <a:extLst>
              <a:ext uri="{FF2B5EF4-FFF2-40B4-BE49-F238E27FC236}">
                <a16:creationId xmlns:a16="http://schemas.microsoft.com/office/drawing/2014/main" id="{A1B92408-541B-4205-BB55-209CC3EE923E}"/>
              </a:ext>
            </a:extLst>
          </p:cNvPr>
          <p:cNvSpPr txBox="1"/>
          <p:nvPr/>
        </p:nvSpPr>
        <p:spPr>
          <a:xfrm>
            <a:off x="39859" y="2454648"/>
            <a:ext cx="4356881" cy="3785419"/>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1600" dirty="0"/>
              <a:t>The chart to the right displays funds the CPUC has authorized IOUs to spend on transportation electrification investments, with approximately one-quarter of authorized ports for light-duty vehicle charging already energized.</a:t>
            </a:r>
          </a:p>
          <a:p>
            <a:pPr marL="57150">
              <a:lnSpc>
                <a:spcPct val="90000"/>
              </a:lnSpc>
              <a:spcAft>
                <a:spcPts val="600"/>
              </a:spcAft>
            </a:pPr>
            <a:endParaRPr lang="en-US" sz="1600" dirty="0"/>
          </a:p>
          <a:p>
            <a:pPr marL="285750" indent="-228600">
              <a:lnSpc>
                <a:spcPct val="90000"/>
              </a:lnSpc>
              <a:spcAft>
                <a:spcPts val="600"/>
              </a:spcAft>
              <a:buFont typeface="Arial" panose="020B0604020202020204" pitchFamily="34" charset="0"/>
              <a:buChar char="•"/>
            </a:pPr>
            <a:r>
              <a:rPr lang="en-US" sz="1600" dirty="0"/>
              <a:t>Additionally, with the medium-duty and heavy-duty transportation sector being a significant contributor to CA's greenhouse gas emissions, the CPUC is vested in providing the necessary equipment to electrify that sector, with over 300 energized ports.</a:t>
            </a:r>
          </a:p>
        </p:txBody>
      </p:sp>
      <p:sp>
        <p:nvSpPr>
          <p:cNvPr id="9" name="Rectangle 14">
            <a:extLst>
              <a:ext uri="{FF2B5EF4-FFF2-40B4-BE49-F238E27FC236}">
                <a16:creationId xmlns:a16="http://schemas.microsoft.com/office/drawing/2014/main" id="{537133EB-BFC7-46DE-92F0-308BF48F1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EEA86675-D283-4DC0-9948-06BAC436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6">
            <a:extLst>
              <a:ext uri="{FF2B5EF4-FFF2-40B4-BE49-F238E27FC236}">
                <a16:creationId xmlns:a16="http://schemas.microsoft.com/office/drawing/2014/main" id="{F6938301-7253-4BE2-97FC-073CD4F5FDED}"/>
              </a:ext>
            </a:extLst>
          </p:cNvPr>
          <p:cNvPicPr>
            <a:picLocks noGrp="1" noChangeAspect="1"/>
          </p:cNvPicPr>
          <p:nvPr>
            <p:ph idx="1"/>
          </p:nvPr>
        </p:nvPicPr>
        <p:blipFill>
          <a:blip r:embed="rId2"/>
          <a:stretch>
            <a:fillRect/>
          </a:stretch>
        </p:blipFill>
        <p:spPr>
          <a:xfrm>
            <a:off x="5405862" y="1528319"/>
            <a:ext cx="6019331" cy="3747035"/>
          </a:xfrm>
          <a:prstGeom prst="rect">
            <a:avLst/>
          </a:prstGeom>
          <a:effectLst/>
        </p:spPr>
      </p:pic>
      <p:sp>
        <p:nvSpPr>
          <p:cNvPr id="12" name="TextBox 11">
            <a:extLst>
              <a:ext uri="{FF2B5EF4-FFF2-40B4-BE49-F238E27FC236}">
                <a16:creationId xmlns:a16="http://schemas.microsoft.com/office/drawing/2014/main" id="{F77EA484-E811-4100-B27D-661141A81BC5}"/>
              </a:ext>
            </a:extLst>
          </p:cNvPr>
          <p:cNvSpPr txBox="1"/>
          <p:nvPr/>
        </p:nvSpPr>
        <p:spPr>
          <a:xfrm>
            <a:off x="-217221" y="202434"/>
            <a:ext cx="5123688" cy="461665"/>
          </a:xfrm>
          <a:prstGeom prst="rect">
            <a:avLst/>
          </a:prstGeom>
          <a:noFill/>
        </p:spPr>
        <p:txBody>
          <a:bodyPr wrap="square">
            <a:spAutoFit/>
          </a:bodyPr>
          <a:lstStyle/>
          <a:p>
            <a:pPr algn="ctr"/>
            <a:r>
              <a:rPr lang="en-US" sz="2400" b="1" dirty="0">
                <a:solidFill>
                  <a:schemeClr val="tx2"/>
                </a:solidFill>
                <a:latin typeface="+mj-lt"/>
                <a:ea typeface="+mj-ea"/>
                <a:cs typeface="+mj-cs"/>
              </a:rPr>
              <a:t>Transportation Electrification</a:t>
            </a:r>
          </a:p>
        </p:txBody>
      </p:sp>
    </p:spTree>
    <p:extLst>
      <p:ext uri="{BB962C8B-B14F-4D97-AF65-F5344CB8AC3E}">
        <p14:creationId xmlns:p14="http://schemas.microsoft.com/office/powerpoint/2010/main" val="3966468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D501A-8949-1343-82BF-4B1188CF738A}"/>
              </a:ext>
            </a:extLst>
          </p:cNvPr>
          <p:cNvSpPr>
            <a:spLocks noGrp="1"/>
          </p:cNvSpPr>
          <p:nvPr>
            <p:ph type="title"/>
          </p:nvPr>
        </p:nvSpPr>
        <p:spPr/>
        <p:txBody>
          <a:bodyPr/>
          <a:lstStyle/>
          <a:p>
            <a:r>
              <a:rPr lang="en-US" dirty="0"/>
              <a:t>Integrated Resource Planning (IRP)</a:t>
            </a:r>
          </a:p>
        </p:txBody>
      </p:sp>
      <p:sp>
        <p:nvSpPr>
          <p:cNvPr id="3" name="Content Placeholder 2">
            <a:extLst>
              <a:ext uri="{FF2B5EF4-FFF2-40B4-BE49-F238E27FC236}">
                <a16:creationId xmlns:a16="http://schemas.microsoft.com/office/drawing/2014/main" id="{1D7138E2-EA43-1547-9672-6560A46C31F1}"/>
              </a:ext>
            </a:extLst>
          </p:cNvPr>
          <p:cNvSpPr>
            <a:spLocks noGrp="1"/>
          </p:cNvSpPr>
          <p:nvPr>
            <p:ph idx="1"/>
          </p:nvPr>
        </p:nvSpPr>
        <p:spPr/>
        <p:txBody>
          <a:bodyPr/>
          <a:lstStyle/>
          <a:p>
            <a:pPr>
              <a:spcBef>
                <a:spcPts val="0"/>
              </a:spcBef>
              <a:spcAft>
                <a:spcPts val="600"/>
              </a:spcAft>
            </a:pPr>
            <a:r>
              <a:rPr lang="en-US" sz="2000" dirty="0">
                <a:cs typeface="Calibri"/>
              </a:rPr>
              <a:t>Established by Senate Bill 350 (De León, 2015), the objective of the CPUC’s  </a:t>
            </a:r>
            <a:r>
              <a:rPr lang="en-US" sz="2000" u="sng" dirty="0">
                <a:cs typeface="Calibri"/>
              </a:rPr>
              <a:t>integrated</a:t>
            </a:r>
            <a:r>
              <a:rPr lang="en-US" sz="2000" dirty="0">
                <a:cs typeface="Calibri"/>
              </a:rPr>
              <a:t> resource planning proceeding is to reduce the cost of achieving greenhouse gas (GHG) reductions and other policy goals by looking across individual LSE boundaries and resource types to identify solutions to reliability, cost, or other concerns that might not otherwise be found.</a:t>
            </a:r>
            <a:endParaRPr lang="en-US" dirty="0"/>
          </a:p>
          <a:p>
            <a:pPr>
              <a:spcBef>
                <a:spcPts val="0"/>
              </a:spcBef>
              <a:spcAft>
                <a:spcPts val="600"/>
              </a:spcAft>
            </a:pPr>
            <a:r>
              <a:rPr lang="en-US" sz="2000" dirty="0"/>
              <a:t>Goal of the 2019-21 IRP cycle is to ensure that the electric sector is on track to help California reduce economy-wide GHG emissions 40% from 1990 levels by 2030, and to explore how achievement of SB 100 2045 goals could inform IRP resource planning in the 2020 to 2030 timeframe.</a:t>
            </a:r>
          </a:p>
          <a:p>
            <a:r>
              <a:rPr lang="en-US" sz="2000" dirty="0">
                <a:ea typeface="+mn-lt"/>
                <a:cs typeface="+mn-lt"/>
              </a:rPr>
              <a:t>California today is a complex landscape for resource planning:</a:t>
            </a:r>
          </a:p>
          <a:p>
            <a:pPr lvl="1">
              <a:spcBef>
                <a:spcPts val="0"/>
              </a:spcBef>
            </a:pPr>
            <a:r>
              <a:rPr lang="en-US" sz="1800" dirty="0">
                <a:ea typeface="+mn-lt"/>
                <a:cs typeface="+mn-lt"/>
              </a:rPr>
              <a:t>Multiple Load Serving Entities (LSEs) including:</a:t>
            </a:r>
          </a:p>
          <a:p>
            <a:pPr lvl="2">
              <a:spcBef>
                <a:spcPts val="0"/>
              </a:spcBef>
            </a:pPr>
            <a:r>
              <a:rPr lang="en-US" sz="1800" dirty="0">
                <a:ea typeface="+mn-lt"/>
                <a:cs typeface="+mn-lt"/>
              </a:rPr>
              <a:t>Investor-Owned Utilities (IOUs)</a:t>
            </a:r>
          </a:p>
          <a:p>
            <a:pPr lvl="2">
              <a:spcBef>
                <a:spcPts val="0"/>
              </a:spcBef>
            </a:pPr>
            <a:r>
              <a:rPr lang="en-US" sz="1800" dirty="0">
                <a:ea typeface="+mn-lt"/>
                <a:cs typeface="+mn-lt"/>
              </a:rPr>
              <a:t>Community Choice Aggregators (CCAs)</a:t>
            </a:r>
          </a:p>
          <a:p>
            <a:pPr lvl="2">
              <a:spcBef>
                <a:spcPts val="0"/>
              </a:spcBef>
            </a:pPr>
            <a:r>
              <a:rPr lang="en-US" sz="1800" dirty="0">
                <a:ea typeface="+mn-lt"/>
                <a:cs typeface="+mn-lt"/>
              </a:rPr>
              <a:t>Energy Service Providers (ESPs)</a:t>
            </a:r>
          </a:p>
          <a:p>
            <a:pPr lvl="1">
              <a:spcBef>
                <a:spcPts val="0"/>
              </a:spcBef>
            </a:pPr>
            <a:r>
              <a:rPr lang="en-US" sz="1800" dirty="0">
                <a:ea typeface="+mn-lt"/>
                <a:cs typeface="+mn-lt"/>
              </a:rPr>
              <a:t>Multiple state agencies (CPUC, CEC, Air Resources Board) and CAISO.</a:t>
            </a:r>
          </a:p>
          <a:p>
            <a:endParaRPr lang="en-US" dirty="0"/>
          </a:p>
        </p:txBody>
      </p:sp>
      <p:sp>
        <p:nvSpPr>
          <p:cNvPr id="4" name="Slide Number Placeholder 3">
            <a:extLst>
              <a:ext uri="{FF2B5EF4-FFF2-40B4-BE49-F238E27FC236}">
                <a16:creationId xmlns:a16="http://schemas.microsoft.com/office/drawing/2014/main" id="{A31FBA33-1FD6-234F-B6FD-8FB4BE71D764}"/>
              </a:ext>
            </a:extLst>
          </p:cNvPr>
          <p:cNvSpPr>
            <a:spLocks noGrp="1"/>
          </p:cNvSpPr>
          <p:nvPr>
            <p:ph type="sldNum" sz="quarter" idx="12"/>
          </p:nvPr>
        </p:nvSpPr>
        <p:spPr/>
        <p:txBody>
          <a:bodyPr/>
          <a:lstStyle/>
          <a:p>
            <a:fld id="{1C4126A1-9282-4A82-AC02-A59AF4A969C8}" type="slidenum">
              <a:rPr lang="en-US" smtClean="0"/>
              <a:t>9</a:t>
            </a:fld>
            <a:endParaRPr lang="en-US"/>
          </a:p>
        </p:txBody>
      </p:sp>
    </p:spTree>
    <p:extLst>
      <p:ext uri="{BB962C8B-B14F-4D97-AF65-F5344CB8AC3E}">
        <p14:creationId xmlns:p14="http://schemas.microsoft.com/office/powerpoint/2010/main" val="1161345054"/>
      </p:ext>
    </p:extLst>
  </p:cSld>
  <p:clrMapOvr>
    <a:masterClrMapping/>
  </p:clrMapOvr>
</p:sld>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1B6200DE-6007-D643-9F5B-FC2D5D51F9D2}"/>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22570C4D-A6CC-7047-84CE-184A31781848}"/>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EBCA972D-AA12-2746-ABD4-A51606F990AF}"/>
    </a:ext>
  </a:extLst>
</a:theme>
</file>

<file path=ppt/theme/theme4.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29E3AA06-7F86-8540-9677-204F73111D28}"/>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70EBC58D-8193-694D-8A77-6CEE4514319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D0DC434EC93649981C54FC51FEC81B" ma:contentTypeVersion="4" ma:contentTypeDescription="Create a new document." ma:contentTypeScope="" ma:versionID="021d0858a86c1005726a07bce1118e06">
  <xsd:schema xmlns:xsd="http://www.w3.org/2001/XMLSchema" xmlns:xs="http://www.w3.org/2001/XMLSchema" xmlns:p="http://schemas.microsoft.com/office/2006/metadata/properties" xmlns:ns2="b2d2777c-a1f1-404e-80d5-4b6b735f5353" xmlns:ns3="5294eb0b-0742-491f-921b-4c8fe009313f" targetNamespace="http://schemas.microsoft.com/office/2006/metadata/properties" ma:root="true" ma:fieldsID="a64ea3b0a21cd88d7b989ba14685cc6b" ns2:_="" ns3:_="">
    <xsd:import namespace="b2d2777c-a1f1-404e-80d5-4b6b735f5353"/>
    <xsd:import namespace="5294eb0b-0742-491f-921b-4c8fe009313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d2777c-a1f1-404e-80d5-4b6b735f53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94eb0b-0742-491f-921b-4c8fe009313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6C5905-69B1-4982-9F42-287E77EC8E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d2777c-a1f1-404e-80d5-4b6b735f5353"/>
    <ds:schemaRef ds:uri="5294eb0b-0742-491f-921b-4c8fe00931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AA851F-DCC7-4BBB-99ED-E8FBF307EE1A}">
  <ds:schemaRefs>
    <ds:schemaRef ds:uri="http://schemas.microsoft.com/sharepoint/v3/contenttype/forms"/>
  </ds:schemaRefs>
</ds:datastoreItem>
</file>

<file path=customXml/itemProps3.xml><?xml version="1.0" encoding="utf-8"?>
<ds:datastoreItem xmlns:ds="http://schemas.openxmlformats.org/officeDocument/2006/customXml" ds:itemID="{C6520604-5374-4AA9-9DB7-CA41A47F961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CPUCtemplate_102820 - Copy</Template>
  <TotalTime>1366</TotalTime>
  <Words>2157</Words>
  <Application>Microsoft Office PowerPoint</Application>
  <PresentationFormat>Widescreen</PresentationFormat>
  <Paragraphs>213</Paragraphs>
  <Slides>23</Slides>
  <Notes>4</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23</vt:i4>
      </vt:variant>
    </vt:vector>
  </HeadingPairs>
  <TitlesOfParts>
    <vt:vector size="33" baseType="lpstr">
      <vt:lpstr>Arial</vt:lpstr>
      <vt:lpstr>Arial Black</vt:lpstr>
      <vt:lpstr>Calibri</vt:lpstr>
      <vt:lpstr>Century Gothic</vt:lpstr>
      <vt:lpstr>Symbol</vt:lpstr>
      <vt:lpstr>CPUC White</vt:lpstr>
      <vt:lpstr>CPUC Pale Gold</vt:lpstr>
      <vt:lpstr>CPUC Dark Blue</vt:lpstr>
      <vt:lpstr>CPUC Blue</vt:lpstr>
      <vt:lpstr>CPUC Gold</vt:lpstr>
      <vt:lpstr>California Public Utilities Commission  Energy Division   Questions on General CPUC Recruitment: cpucrecruiter@cpuc.ca.gov  For questions regarding energy division recruiting please contact: energydivisionrecruiting@cpuc.ca.gov</vt:lpstr>
      <vt:lpstr>CPUC Overview</vt:lpstr>
      <vt:lpstr>CPUC Overview</vt:lpstr>
      <vt:lpstr>CPUC Energy Division</vt:lpstr>
      <vt:lpstr>Key Policies &amp; Programs</vt:lpstr>
      <vt:lpstr>CEQA</vt:lpstr>
      <vt:lpstr>We are advancing Transportation Electrification (TE) to support California's Clean Energy Pollution Reduction Act (SB 350) and Executive Orders to ramp up zero-emission vehicles and charging infrastructure</vt:lpstr>
      <vt:lpstr>CPUC has approved over $1.5 billion in funding for investor-owned utilities (IOUs) to expand the State’s electric vehicle charging infrastructure </vt:lpstr>
      <vt:lpstr>Integrated Resource Planning (IRP)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Energy Division Internships</vt:lpstr>
      <vt:lpstr>Energy Division Jobs</vt:lpstr>
      <vt:lpstr>Benefits</vt:lpstr>
      <vt:lpstr>What Does the Process Hiring  Entail?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Public Utilities Commission</dc:title>
  <dc:creator>Patel, Yugg</dc:creator>
  <cp:lastModifiedBy>Iribarne, Matthew</cp:lastModifiedBy>
  <cp:revision>71</cp:revision>
  <dcterms:created xsi:type="dcterms:W3CDTF">2021-09-20T16:29:56Z</dcterms:created>
  <dcterms:modified xsi:type="dcterms:W3CDTF">2023-02-14T01:32:13Z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0x0101007ED0DC434EC93649981C54FC51FEC81B</vt:lpwstr>
  </property>
</Properties>
</file>