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0"/>
  </p:notesMasterIdLst>
  <p:sldIdLst>
    <p:sldId id="296" r:id="rId2"/>
    <p:sldId id="442" r:id="rId3"/>
    <p:sldId id="452" r:id="rId4"/>
    <p:sldId id="432" r:id="rId5"/>
    <p:sldId id="443" r:id="rId6"/>
    <p:sldId id="430" r:id="rId7"/>
    <p:sldId id="431" r:id="rId8"/>
    <p:sldId id="449" r:id="rId9"/>
    <p:sldId id="434" r:id="rId10"/>
    <p:sldId id="414" r:id="rId11"/>
    <p:sldId id="456" r:id="rId12"/>
    <p:sldId id="437" r:id="rId13"/>
    <p:sldId id="445" r:id="rId14"/>
    <p:sldId id="446" r:id="rId15"/>
    <p:sldId id="458" r:id="rId16"/>
    <p:sldId id="459" r:id="rId17"/>
    <p:sldId id="461" r:id="rId18"/>
    <p:sldId id="462" r:id="rId1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 Ro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43"/>
    <a:srgbClr val="D9D9D9"/>
    <a:srgbClr val="C4C094"/>
    <a:srgbClr val="88E5FF"/>
    <a:srgbClr val="EFF89F"/>
    <a:srgbClr val="C3BE9C"/>
    <a:srgbClr val="BF6F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2" autoAdjust="0"/>
    <p:restoredTop sz="92105" autoAdjust="0"/>
  </p:normalViewPr>
  <p:slideViewPr>
    <p:cSldViewPr snapToGrid="0">
      <p:cViewPr varScale="1">
        <p:scale>
          <a:sx n="103" d="100"/>
          <a:sy n="103" d="100"/>
        </p:scale>
        <p:origin x="-1134" y="-90"/>
      </p:cViewPr>
      <p:guideLst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1950</c:v>
                </c:pt>
                <c:pt idx="1">
                  <c:v>1050</c:v>
                </c:pt>
                <c:pt idx="2">
                  <c:v>1770</c:v>
                </c:pt>
                <c:pt idx="3">
                  <c:v>1652</c:v>
                </c:pt>
                <c:pt idx="4">
                  <c:v>1233</c:v>
                </c:pt>
                <c:pt idx="5">
                  <c:v>1205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Share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333</c:v>
                </c:pt>
                <c:pt idx="1">
                  <c:v>423</c:v>
                </c:pt>
                <c:pt idx="2">
                  <c:v>923</c:v>
                </c:pt>
                <c:pt idx="3">
                  <c:v>1490</c:v>
                </c:pt>
                <c:pt idx="4">
                  <c:v>1522</c:v>
                </c:pt>
                <c:pt idx="5">
                  <c:v>1050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247360"/>
        <c:axId val="111248896"/>
      </c:barChart>
      <c:catAx>
        <c:axId val="11124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E1C11"/>
                </a:solidFill>
              </a:defRPr>
            </a:pPr>
            <a:endParaRPr lang="en-US"/>
          </a:p>
        </c:txPr>
        <c:crossAx val="111248896"/>
        <c:crosses val="autoZero"/>
        <c:auto val="1"/>
        <c:lblAlgn val="ctr"/>
        <c:lblOffset val="100"/>
        <c:noMultiLvlLbl val="0"/>
      </c:catAx>
      <c:valAx>
        <c:axId val="111248896"/>
        <c:scaling>
          <c:orientation val="minMax"/>
          <c:max val="4500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E1C11"/>
                </a:solidFill>
              </a:defRPr>
            </a:pPr>
            <a:endParaRPr lang="en-US"/>
          </a:p>
        </c:txPr>
        <c:crossAx val="111247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68876042246599"/>
          <c:y val="6.9405236037052898E-2"/>
          <c:w val="0.20621591144548199"/>
          <c:h val="0.1898248808929310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rgbClr val="1E1C1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4000</c:v>
                </c:pt>
                <c:pt idx="1">
                  <c:v>4000</c:v>
                </c:pt>
                <c:pt idx="2">
                  <c:v>3000</c:v>
                </c:pt>
                <c:pt idx="3">
                  <c:v>3000</c:v>
                </c:pt>
                <c:pt idx="4">
                  <c:v>2600</c:v>
                </c:pt>
                <c:pt idx="5">
                  <c:v>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Share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200</c:v>
                </c:pt>
                <c:pt idx="3">
                  <c:v>200</c:v>
                </c:pt>
                <c:pt idx="4">
                  <c:v>350</c:v>
                </c:pt>
                <c:pt idx="5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536640"/>
        <c:axId val="117538176"/>
      </c:barChart>
      <c:catAx>
        <c:axId val="117536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E1C11"/>
                </a:solidFill>
              </a:defRPr>
            </a:pPr>
            <a:endParaRPr lang="en-US"/>
          </a:p>
        </c:txPr>
        <c:crossAx val="117538176"/>
        <c:crosses val="autoZero"/>
        <c:auto val="1"/>
        <c:lblAlgn val="ctr"/>
        <c:lblOffset val="100"/>
        <c:noMultiLvlLbl val="0"/>
      </c:catAx>
      <c:valAx>
        <c:axId val="11753817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E1C11"/>
                </a:solidFill>
              </a:defRPr>
            </a:pPr>
            <a:endParaRPr lang="en-US"/>
          </a:p>
        </c:txPr>
        <c:crossAx val="11753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69CCE0-184C-4685-8528-10CBA3EC768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9" rIns="93277" bIns="4663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7" tIns="46639" rIns="93277" bIns="4663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75D11-0079-4D42-8AE6-22398F6E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4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3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9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77654"/>
            <a:ext cx="2919759" cy="427946"/>
          </a:xfrm>
          <a:prstGeom prst="rect">
            <a:avLst/>
          </a:prstGeom>
        </p:spPr>
      </p:pic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800600" y="6227581"/>
            <a:ext cx="4191000" cy="4580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0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9584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65806" y="893135"/>
            <a:ext cx="8476632" cy="540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3400" y="6685450"/>
            <a:ext cx="457200" cy="152400"/>
          </a:xfrm>
          <a:prstGeom prst="rect">
            <a:avLst/>
          </a:prstGeom>
        </p:spPr>
        <p:txBody>
          <a:bodyPr/>
          <a:lstStyle/>
          <a:p>
            <a:fld id="{01E6FE95-410A-5D40-8E9D-81F2CD790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56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282B2E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282B2E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255" y="6480521"/>
            <a:ext cx="2055545" cy="301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8" r:id="rId3"/>
    <p:sldLayoutId id="2147483729" r:id="rId4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chemeClr val="tx1">
              <a:lumMod val="50000"/>
            </a:schemeClr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tiff"/><Relationship Id="rId2" Type="http://schemas.openxmlformats.org/officeDocument/2006/relationships/hyperlink" Target="http://eda-pt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tiff"/><Relationship Id="rId5" Type="http://schemas.openxmlformats.org/officeDocument/2006/relationships/image" Target="../media/image60.tiff"/><Relationship Id="rId4" Type="http://schemas.openxmlformats.org/officeDocument/2006/relationships/image" Target="../media/image5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hyperlink" Target="http://openstudio.net/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http://energyplus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hyperlink" Target="http://openstudio.uservoic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ergyplus.uservoice.com/" TargetMode="External"/><Relationship Id="rId5" Type="http://schemas.openxmlformats.org/officeDocument/2006/relationships/hyperlink" Target="http://unmethours.com/" TargetMode="External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50.jpg"/><Relationship Id="rId4" Type="http://schemas.microsoft.com/office/2007/relationships/hdphoto" Target="../media/hdphoto14.wdp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5.wdp"/><Relationship Id="rId7" Type="http://schemas.microsoft.com/office/2007/relationships/hdphoto" Target="../media/hdphoto10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hyperlink" Target="http://energyplus.ne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hyperlink" Target="http://openstudio.net/" TargetMode="External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0.wdp"/><Relationship Id="rId18" Type="http://schemas.openxmlformats.org/officeDocument/2006/relationships/image" Target="../media/image40.png"/><Relationship Id="rId3" Type="http://schemas.microsoft.com/office/2007/relationships/hdphoto" Target="../media/hdphoto9.wdp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microsoft.com/office/2007/relationships/hdphoto" Target="../media/hdphoto12.wdp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hyperlink" Target="http://bcl.nrel.gov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18.png"/><Relationship Id="rId4" Type="http://schemas.openxmlformats.org/officeDocument/2006/relationships/image" Target="../media/image48.png"/><Relationship Id="rId9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55"/>
          <p:cNvSpPr/>
          <p:nvPr/>
        </p:nvSpPr>
        <p:spPr>
          <a:xfrm rot="21131768">
            <a:off x="7054761" y="2468629"/>
            <a:ext cx="956440" cy="473751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8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8737916">
            <a:off x="6961628" y="1952149"/>
            <a:ext cx="956440" cy="473751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8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800000">
            <a:off x="6980757" y="2974784"/>
            <a:ext cx="956440" cy="473751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8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3634174">
            <a:off x="6568701" y="3370223"/>
            <a:ext cx="956440" cy="473751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8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cartoon-shop-building-22689733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" b="99533" l="52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800" y="768314"/>
            <a:ext cx="1225783" cy="171189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448574" y="5691058"/>
            <a:ext cx="3632706" cy="110422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September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18</a:t>
            </a:r>
            <a:r>
              <a:rPr lang="en-US" baseline="30000" dirty="0" smtClean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2015</a:t>
            </a:r>
          </a:p>
          <a:p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 Amir Roth (DOE/EERE/BTO)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Dr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 Larry Brackney (NREL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47040"/>
            <a:ext cx="8800509" cy="71343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DOE’s Energy Modeling Ecosystem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074402" y="1058394"/>
            <a:ext cx="4946435" cy="4970531"/>
            <a:chOff x="2179829" y="729116"/>
            <a:chExt cx="4946435" cy="4970531"/>
          </a:xfrm>
        </p:grpSpPr>
        <p:sp>
          <p:nvSpPr>
            <p:cNvPr id="44" name="Right Arrow 43"/>
            <p:cNvSpPr/>
            <p:nvPr/>
          </p:nvSpPr>
          <p:spPr>
            <a:xfrm>
              <a:off x="4492133" y="729116"/>
              <a:ext cx="2634131" cy="1152474"/>
            </a:xfrm>
            <a:prstGeom prst="rightArrow">
              <a:avLst>
                <a:gd name="adj1" fmla="val 50000"/>
                <a:gd name="adj2" fmla="val 56803"/>
              </a:avLst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lock Arc 42"/>
            <p:cNvSpPr/>
            <p:nvPr/>
          </p:nvSpPr>
          <p:spPr>
            <a:xfrm>
              <a:off x="2179829" y="1018868"/>
              <a:ext cx="4695568" cy="4680779"/>
            </a:xfrm>
            <a:prstGeom prst="blockArc">
              <a:avLst>
                <a:gd name="adj1" fmla="val 2935535"/>
                <a:gd name="adj2" fmla="val 16187237"/>
                <a:gd name="adj3" fmla="val 18245"/>
              </a:avLst>
            </a:prstGeom>
            <a:gradFill flip="none" rotWithShape="1">
              <a:gsLst>
                <a:gs pos="28000">
                  <a:srgbClr val="D9D9D9"/>
                </a:gs>
                <a:gs pos="100000">
                  <a:srgbClr val="88E5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517791" y="1411952"/>
              <a:ext cx="3931597" cy="3953953"/>
              <a:chOff x="2376671" y="1404112"/>
              <a:chExt cx="3931597" cy="395395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526874" y="1546952"/>
                <a:ext cx="3697827" cy="3697827"/>
              </a:xfrm>
              <a:prstGeom prst="ellipse">
                <a:avLst/>
              </a:prstGeom>
              <a:ln>
                <a:solidFill>
                  <a:srgbClr val="282B2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b="1" dirty="0" smtClean="0"/>
                  <a:t>Common Platform</a:t>
                </a:r>
                <a:endParaRPr lang="en-US" sz="2400" b="1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44341" y="3590697"/>
                <a:ext cx="1763927" cy="1763927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>
                <a:solidFill>
                  <a:srgbClr val="282B2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Data</a:t>
                </a:r>
                <a:endParaRPr lang="en-US" sz="20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376671" y="3594138"/>
                <a:ext cx="1763927" cy="176392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282B2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Engines</a:t>
                </a:r>
                <a:endParaRPr lang="en-US" sz="20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76671" y="1404112"/>
                <a:ext cx="1763927" cy="176392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282B2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Apps</a:t>
                </a:r>
                <a:endParaRPr lang="en-US" sz="2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544341" y="1404112"/>
                <a:ext cx="1763927" cy="17639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282B2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/>
                  <a:t>Integrated</a:t>
                </a:r>
              </a:p>
              <a:p>
                <a:pPr algn="ctr"/>
                <a:r>
                  <a:rPr lang="en-US" sz="2000" dirty="0" smtClean="0"/>
                  <a:t>Services</a:t>
                </a:r>
                <a:endParaRPr lang="en-US" sz="2000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5754311" y="2414705"/>
            <a:ext cx="1567949" cy="8075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Efficiency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Outcomes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00475" y="3284941"/>
            <a:ext cx="914400" cy="4703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Rapid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90892" y="1406794"/>
            <a:ext cx="1490142" cy="4703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Consistent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53962" y="3934699"/>
            <a:ext cx="1713100" cy="4703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Transparent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54792" y="2339748"/>
            <a:ext cx="914400" cy="4703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Reliable</a:t>
            </a:r>
          </a:p>
        </p:txBody>
      </p:sp>
    </p:spTree>
    <p:extLst>
      <p:ext uri="{BB962C8B-B14F-4D97-AF65-F5344CB8AC3E}">
        <p14:creationId xmlns:p14="http://schemas.microsoft.com/office/powerpoint/2010/main" val="41483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325536" y="1692857"/>
            <a:ext cx="3487192" cy="3014620"/>
            <a:chOff x="5350937" y="1447314"/>
            <a:chExt cx="3487192" cy="3014620"/>
          </a:xfrm>
        </p:grpSpPr>
        <p:pic>
          <p:nvPicPr>
            <p:cNvPr id="22" name="Picture 21" descr="os_dependancy_wheel_ver10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0937" y="1447314"/>
              <a:ext cx="3487192" cy="285375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502399" y="4148668"/>
              <a:ext cx="1270001" cy="3132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 rot="16200000">
            <a:off x="6798541" y="4520444"/>
            <a:ext cx="596240" cy="335280"/>
          </a:xfrm>
          <a:prstGeom prst="rightArrow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24600" y="62484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9" y="0"/>
            <a:ext cx="8438312" cy="914400"/>
          </a:xfrm>
        </p:spPr>
        <p:txBody>
          <a:bodyPr/>
          <a:lstStyle/>
          <a:p>
            <a:r>
              <a:rPr lang="en-US" dirty="0" smtClean="0"/>
              <a:t>Technology Performance Exchange (</a:t>
            </a:r>
            <a:r>
              <a:rPr lang="en-US" u="sng" dirty="0" err="1" smtClean="0">
                <a:solidFill>
                  <a:schemeClr val="accent3">
                    <a:lumMod val="75000"/>
                  </a:schemeClr>
                </a:solidFill>
              </a:rPr>
              <a:t>tpex.org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24" y="804335"/>
            <a:ext cx="8849009" cy="5164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Provides OpenStudio ecosystem with component-specific data path</a:t>
            </a:r>
          </a:p>
        </p:txBody>
      </p:sp>
      <p:pic>
        <p:nvPicPr>
          <p:cNvPr id="4" name="Picture 3" descr="Screen Shot 2015-07-23 at 9.41.10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93" y="4638986"/>
            <a:ext cx="2651740" cy="2057814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OpenStudi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17" y="0"/>
            <a:ext cx="691583" cy="691583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500884" y="5811497"/>
            <a:ext cx="596240" cy="368808"/>
          </a:xfrm>
          <a:prstGeom prst="rightArrow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3" y="1171769"/>
            <a:ext cx="5130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Equipment performance data from manufacturers, </a:t>
            </a:r>
            <a:r>
              <a:rPr lang="en-US" sz="1600" dirty="0" err="1"/>
              <a:t>M&amp;V’ed</a:t>
            </a:r>
            <a:r>
              <a:rPr lang="en-US" sz="1600" dirty="0"/>
              <a:t> demos &amp; pilots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Automated translation to BCL performance </a:t>
            </a:r>
            <a:r>
              <a:rPr lang="en-US" sz="1600" dirty="0" smtClean="0"/>
              <a:t>data for use in</a:t>
            </a:r>
            <a:r>
              <a:rPr lang="en-US" sz="1600" b="1" dirty="0" smtClean="0"/>
              <a:t> </a:t>
            </a:r>
            <a:r>
              <a:rPr lang="en-US" sz="1600" dirty="0" smtClean="0"/>
              <a:t>OpenStudio</a:t>
            </a:r>
            <a:r>
              <a:rPr lang="en-US" sz="1600" dirty="0"/>
              <a:t>-based tools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Good source for uncertainty distributions </a:t>
            </a:r>
            <a:r>
              <a:rPr lang="en-US" sz="16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/>
              <a:t> Can complement and cross-check </a:t>
            </a:r>
            <a:r>
              <a:rPr lang="en-US" sz="1600" dirty="0" err="1"/>
              <a:t>sims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619998" y="4487717"/>
            <a:ext cx="14562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82B2E"/>
                </a:solidFill>
                <a:latin typeface="+mn-lt"/>
              </a:rPr>
              <a:t>Use in any OpenStudio app</a:t>
            </a:r>
            <a:endParaRPr lang="en-US" sz="1400" dirty="0">
              <a:solidFill>
                <a:srgbClr val="282B2E"/>
              </a:solidFill>
              <a:latin typeface="+mn-lt"/>
            </a:endParaRPr>
          </a:p>
        </p:txBody>
      </p:sp>
      <p:pic>
        <p:nvPicPr>
          <p:cNvPr id="80" name="Picture 79" descr="BCL_front_page_2015-08-0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05" y="4816971"/>
            <a:ext cx="3029691" cy="1896713"/>
          </a:xfrm>
          <a:prstGeom prst="rect">
            <a:avLst/>
          </a:prstGeom>
          <a:ln>
            <a:solidFill>
              <a:srgbClr val="5056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3512" y="6049209"/>
            <a:ext cx="195381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82B2E"/>
                </a:solidFill>
                <a:latin typeface="+mn-lt"/>
              </a:rPr>
              <a:t>Raw </a:t>
            </a:r>
            <a:r>
              <a:rPr lang="en-US" sz="1400" dirty="0">
                <a:solidFill>
                  <a:srgbClr val="282B2E"/>
                </a:solidFill>
                <a:latin typeface="+mn-lt"/>
              </a:rPr>
              <a:t>p</a:t>
            </a:r>
            <a:r>
              <a:rPr lang="en-US" sz="1400" dirty="0" smtClean="0">
                <a:solidFill>
                  <a:srgbClr val="282B2E"/>
                </a:solidFill>
                <a:latin typeface="+mn-lt"/>
              </a:rPr>
              <a:t>erformance data automatically</a:t>
            </a:r>
            <a:r>
              <a:rPr lang="en-US" sz="1400" dirty="0">
                <a:solidFill>
                  <a:srgbClr val="282B2E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282B2E"/>
                </a:solidFill>
                <a:latin typeface="+mn-lt"/>
              </a:rPr>
              <a:t>converted into BCL objects</a:t>
            </a:r>
            <a:endParaRPr lang="en-US" sz="1400" dirty="0">
              <a:solidFill>
                <a:srgbClr val="282B2E"/>
              </a:solidFill>
              <a:latin typeface="+mn-lt"/>
            </a:endParaRPr>
          </a:p>
        </p:txBody>
      </p:sp>
      <p:sp>
        <p:nvSpPr>
          <p:cNvPr id="19" name="Bent Arrow 18"/>
          <p:cNvSpPr/>
          <p:nvPr/>
        </p:nvSpPr>
        <p:spPr>
          <a:xfrm rot="10800000" flipH="1">
            <a:off x="1817778" y="5619220"/>
            <a:ext cx="900667" cy="618785"/>
          </a:xfrm>
          <a:prstGeom prst="bentArrow">
            <a:avLst>
              <a:gd name="adj1" fmla="val 33572"/>
              <a:gd name="adj2" fmla="val 36200"/>
              <a:gd name="adj3" fmla="val 27053"/>
              <a:gd name="adj4" fmla="val 43750"/>
            </a:avLst>
          </a:prstGeom>
          <a:solidFill>
            <a:srgbClr val="A6A6A6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PEX_frontpage_2015-08-09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49" y="2792214"/>
            <a:ext cx="4340818" cy="2836242"/>
          </a:xfrm>
          <a:prstGeom prst="rect">
            <a:avLst/>
          </a:prstGeom>
          <a:solidFill>
            <a:srgbClr val="FFFFFF"/>
          </a:solidFill>
          <a:ln>
            <a:solidFill>
              <a:srgbClr val="5056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3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489" y="0"/>
            <a:ext cx="8438312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 Relevant Ecosystem Example</a:t>
            </a:r>
            <a:endParaRPr lang="en-US" dirty="0"/>
          </a:p>
        </p:txBody>
      </p:sp>
      <p:pic>
        <p:nvPicPr>
          <p:cNvPr id="11" name="Picture 10" descr="flow_of_information_ver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45" y="881759"/>
            <a:ext cx="8461161" cy="55359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9969948">
            <a:off x="3856853" y="3155904"/>
            <a:ext cx="3138871" cy="4264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974" y="2228202"/>
            <a:ext cx="1650865" cy="9840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low_of_information_ver7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100000" l="4132" r="100000">
                        <a14:foregroundMark x1="47934" y1="43373" x2="47934" y2="43373"/>
                        <a14:foregroundMark x1="74380" y1="66265" x2="74380" y2="66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235" y="2045465"/>
            <a:ext cx="639496" cy="3973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62417" y="1537596"/>
            <a:ext cx="2211277" cy="5811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low_of_information_ver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413" y="1595236"/>
            <a:ext cx="739095" cy="345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6076" y="5393272"/>
            <a:ext cx="855134" cy="37253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CBECC-Com &amp;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CBECC-Web</a:t>
            </a:r>
          </a:p>
        </p:txBody>
      </p:sp>
      <p:pic>
        <p:nvPicPr>
          <p:cNvPr id="7" name="Picture 6" descr="os_dependancy_wheel_jan2015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7" y="5740408"/>
            <a:ext cx="1498600" cy="6604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8102614" y="4495806"/>
            <a:ext cx="651930" cy="23706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COFFEE</a:t>
            </a:r>
          </a:p>
        </p:txBody>
      </p:sp>
      <p:pic>
        <p:nvPicPr>
          <p:cNvPr id="22" name="Picture 21" descr="OpenStudio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761" y="1498601"/>
            <a:ext cx="2461116" cy="24611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37278" y="5477422"/>
            <a:ext cx="628630" cy="97490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438312" cy="914400"/>
          </a:xfrm>
        </p:spPr>
        <p:txBody>
          <a:bodyPr/>
          <a:lstStyle/>
          <a:p>
            <a:r>
              <a:rPr lang="en-US" dirty="0" smtClean="0"/>
              <a:t>EDAPT: Savings-By-Design Program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93" y="838255"/>
            <a:ext cx="4100046" cy="54709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hlinkClick r:id="rId2"/>
              </a:rPr>
              <a:t>http://</a:t>
            </a:r>
            <a:r>
              <a:rPr lang="en-US" b="1" dirty="0" err="1" smtClean="0">
                <a:hlinkClick r:id="rId2"/>
              </a:rPr>
              <a:t>eda-pt.org</a:t>
            </a:r>
            <a:endParaRPr lang="en-US" b="1" dirty="0"/>
          </a:p>
          <a:p>
            <a:pPr indent="-180975">
              <a:spcBef>
                <a:spcPts val="0"/>
              </a:spcBef>
            </a:pPr>
            <a:r>
              <a:rPr lang="en-US" sz="1800" b="1" dirty="0"/>
              <a:t>S</a:t>
            </a:r>
            <a:r>
              <a:rPr lang="en-US" sz="1800" b="1" dirty="0" smtClean="0"/>
              <a:t>oftware-guided workflow 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 indent="-180975">
              <a:spcBef>
                <a:spcPts val="0"/>
              </a:spcBef>
            </a:pPr>
            <a:r>
              <a:rPr lang="en-US" sz="1800" b="1" dirty="0" smtClean="0"/>
              <a:t>Automated:</a:t>
            </a:r>
          </a:p>
          <a:p>
            <a:pPr marL="625475" lvl="1">
              <a:spcBef>
                <a:spcPts val="0"/>
              </a:spcBef>
            </a:pPr>
            <a:r>
              <a:rPr lang="en-US" sz="1600" dirty="0" smtClean="0"/>
              <a:t>Notifications</a:t>
            </a:r>
          </a:p>
          <a:p>
            <a:pPr marL="625475" lvl="1">
              <a:spcBef>
                <a:spcPts val="0"/>
              </a:spcBef>
            </a:pPr>
            <a:r>
              <a:rPr lang="en-US" sz="1600" dirty="0" smtClean="0"/>
              <a:t>Quality checking</a:t>
            </a:r>
          </a:p>
          <a:p>
            <a:pPr marL="625475" lvl="1">
              <a:spcBef>
                <a:spcPts val="0"/>
              </a:spcBef>
            </a:pPr>
            <a:r>
              <a:rPr lang="en-US" sz="1600" dirty="0" smtClean="0"/>
              <a:t>Reporting</a:t>
            </a:r>
          </a:p>
          <a:p>
            <a:pPr marL="625475" lvl="1">
              <a:spcBef>
                <a:spcPts val="0"/>
              </a:spcBef>
            </a:pPr>
            <a:r>
              <a:rPr lang="en-US" sz="1600" dirty="0" smtClean="0"/>
              <a:t>Portfolio roll-ups</a:t>
            </a:r>
          </a:p>
          <a:p>
            <a:pPr lvl="1">
              <a:spcBef>
                <a:spcPts val="0"/>
              </a:spcBef>
            </a:pPr>
            <a:endParaRPr lang="en-US" sz="1000" b="1" dirty="0"/>
          </a:p>
          <a:p>
            <a:pPr indent="-180975">
              <a:spcBef>
                <a:spcPts val="0"/>
              </a:spcBef>
            </a:pPr>
            <a:r>
              <a:rPr lang="en-US" sz="1800" b="1" dirty="0" smtClean="0"/>
              <a:t>Integrated with OpenStudio 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 indent="-180975">
              <a:spcBef>
                <a:spcPts val="0"/>
              </a:spcBef>
            </a:pPr>
            <a:r>
              <a:rPr lang="en-US" sz="1800" b="1" dirty="0" smtClean="0"/>
              <a:t>Can be integrated with other  tools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 indent="-180975">
              <a:spcBef>
                <a:spcPts val="0"/>
              </a:spcBef>
            </a:pPr>
            <a:r>
              <a:rPr lang="en-US" sz="1800" b="1" dirty="0"/>
              <a:t>Developed </a:t>
            </a:r>
            <a:r>
              <a:rPr lang="en-US" sz="1800" b="1" dirty="0" smtClean="0"/>
              <a:t>for Xcel Energy</a:t>
            </a:r>
            <a:endParaRPr lang="en-US" sz="1800" b="1" dirty="0"/>
          </a:p>
          <a:p>
            <a:pPr marL="625475" lvl="1">
              <a:spcBef>
                <a:spcPts val="0"/>
              </a:spcBef>
            </a:pPr>
            <a:r>
              <a:rPr lang="en-US" sz="1600" dirty="0"/>
              <a:t>S</a:t>
            </a:r>
            <a:r>
              <a:rPr lang="en-US" sz="1600" dirty="0" smtClean="0"/>
              <a:t>aved </a:t>
            </a:r>
            <a:r>
              <a:rPr lang="en-US" sz="1600" dirty="0"/>
              <a:t>$500k in program </a:t>
            </a:r>
            <a:r>
              <a:rPr lang="en-US" sz="1600" dirty="0" smtClean="0"/>
              <a:t>admin costs in </a:t>
            </a: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year of operation </a:t>
            </a:r>
          </a:p>
          <a:p>
            <a:pPr marL="625475" lvl="1">
              <a:spcBef>
                <a:spcPts val="0"/>
              </a:spcBef>
            </a:pPr>
            <a:r>
              <a:rPr lang="en-US" sz="1600" dirty="0" smtClean="0"/>
              <a:t>Grew from 2 consultants to 10</a:t>
            </a:r>
          </a:p>
          <a:p>
            <a:pPr marL="625475" lvl="1">
              <a:spcBef>
                <a:spcPts val="0"/>
              </a:spcBef>
            </a:pPr>
            <a:r>
              <a:rPr lang="en-US" sz="1600" dirty="0" smtClean="0"/>
              <a:t>Significant increase in number of projects processed annually</a:t>
            </a:r>
          </a:p>
          <a:p>
            <a:pPr lvl="1">
              <a:spcBef>
                <a:spcPts val="0"/>
              </a:spcBef>
            </a:pPr>
            <a:endParaRPr lang="en-US" sz="1000" dirty="0" smtClean="0"/>
          </a:p>
          <a:p>
            <a:pPr indent="-180975">
              <a:spcBef>
                <a:spcPts val="0"/>
              </a:spcBef>
            </a:pPr>
            <a:r>
              <a:rPr lang="en-US" sz="1800" b="1" dirty="0" smtClean="0"/>
              <a:t>Now available to other utilities</a:t>
            </a:r>
            <a:endParaRPr lang="en-US" sz="1800" b="1" dirty="0"/>
          </a:p>
        </p:txBody>
      </p:sp>
      <p:pic>
        <p:nvPicPr>
          <p:cNvPr id="6" name="Picture 5" descr="Screen Shot 2015-08-31 at 1.46.5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25" b="26265"/>
          <a:stretch/>
        </p:blipFill>
        <p:spPr>
          <a:xfrm>
            <a:off x="4370411" y="907431"/>
            <a:ext cx="4616563" cy="4939604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882895" y="3812024"/>
            <a:ext cx="2938008" cy="2907879"/>
            <a:chOff x="2680926" y="3827503"/>
            <a:chExt cx="3231809" cy="3198667"/>
          </a:xfrm>
        </p:grpSpPr>
        <p:pic>
          <p:nvPicPr>
            <p:cNvPr id="7" name="Picture 6" descr="pg3.tif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3895" y="3827503"/>
              <a:ext cx="1849512" cy="1427395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pg4.tif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57528">
              <a:off x="4441667" y="4508546"/>
              <a:ext cx="1471068" cy="1886542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pg1.tif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95832">
              <a:off x="2680926" y="5105842"/>
              <a:ext cx="1480692" cy="1920328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 descr="pg 2.tif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2995" y="4742937"/>
              <a:ext cx="1442318" cy="1864419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3" name="Elbow Connector 12"/>
          <p:cNvCxnSpPr>
            <a:endCxn id="9" idx="3"/>
          </p:cNvCxnSpPr>
          <p:nvPr/>
        </p:nvCxnSpPr>
        <p:spPr>
          <a:xfrm rot="5400000">
            <a:off x="6322473" y="4492793"/>
            <a:ext cx="1489250" cy="580870"/>
          </a:xfrm>
          <a:prstGeom prst="bentConnector2">
            <a:avLst/>
          </a:prstGeom>
          <a:ln w="38100" cmpd="sng">
            <a:solidFill>
              <a:srgbClr val="D6004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61" b="13021"/>
          <a:stretch/>
        </p:blipFill>
        <p:spPr>
          <a:xfrm>
            <a:off x="6668789" y="6374474"/>
            <a:ext cx="2475211" cy="4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0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Ecosystem: Online Reference &amp; Learning Resources</a:t>
            </a:r>
            <a:endParaRPr lang="en-US" dirty="0"/>
          </a:p>
        </p:txBody>
      </p:sp>
      <p:pic>
        <p:nvPicPr>
          <p:cNvPr id="3" name="Picture 2" descr="eplu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97" y="815354"/>
            <a:ext cx="4430891" cy="387293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osdo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39" y="788358"/>
            <a:ext cx="3264244" cy="5607084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871388" y="862394"/>
            <a:ext cx="2512487" cy="29728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  <a:hlinkClick r:id="rId4"/>
              </a:rPr>
              <a:t>http://energyplus.net/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B2E"/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3076" y="6201531"/>
            <a:ext cx="4216392" cy="6226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1775">
              <a:spcBef>
                <a:spcPts val="0"/>
              </a:spcBef>
            </a:pPr>
            <a:r>
              <a:rPr lang="en-US" sz="1800" dirty="0" smtClean="0"/>
              <a:t>Downloads &amp; example files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Training videos &amp; step-by-step tutorials</a:t>
            </a:r>
          </a:p>
        </p:txBody>
      </p:sp>
      <p:pic>
        <p:nvPicPr>
          <p:cNvPr id="5" name="Picture 4" descr="youtube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2" y="2574018"/>
            <a:ext cx="3014135" cy="3581252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os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786" y="2861448"/>
            <a:ext cx="4249103" cy="3167777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3072781" y="2939541"/>
            <a:ext cx="2691948" cy="35614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  <a:hlinkClick r:id="rId7"/>
              </a:rPr>
              <a:t>http://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  <a:hlinkClick r:id="rId7"/>
              </a:rPr>
              <a:t>openstudio.net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  <a:hlinkClick r:id="rId7"/>
              </a:rPr>
              <a:t>/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B2E"/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43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h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99" y="901593"/>
            <a:ext cx="4318239" cy="4648313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Ecosystem: Online Q&amp;A and Feedback Resources</a:t>
            </a:r>
            <a:endParaRPr lang="en-US" dirty="0"/>
          </a:p>
        </p:txBody>
      </p:sp>
      <p:pic>
        <p:nvPicPr>
          <p:cNvPr id="6" name="Picture 5" descr="uv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485" y="905343"/>
            <a:ext cx="4421817" cy="4644564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39413" y="979994"/>
            <a:ext cx="2567705" cy="29013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  <a:hlinkClick r:id="rId5"/>
              </a:rPr>
              <a:t>http://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  <a:hlinkClick r:id="rId5"/>
              </a:rPr>
              <a:t>unmethours.com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  <a:hlinkClick r:id="rId5"/>
              </a:rPr>
              <a:t>/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B2E"/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2031" y="956476"/>
            <a:ext cx="3582732" cy="61151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 Narrow"/>
                <a:hlinkClick r:id="rId6"/>
              </a:rPr>
              <a:t>http://energyplus.uservoice.com/</a:t>
            </a:r>
            <a:endParaRPr lang="en-US" sz="2000" b="1" dirty="0" smtClean="0">
              <a:solidFill>
                <a:srgbClr val="282B2E"/>
              </a:solidFill>
              <a:latin typeface="+mn-lt"/>
              <a:cs typeface="Arial Narrow"/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rgbClr val="282B2E"/>
                </a:solidFill>
                <a:latin typeface="+mn-lt"/>
                <a:cs typeface="Arial Narrow"/>
                <a:hlinkClick r:id="rId7"/>
              </a:rPr>
              <a:t>http://openstudio.uservoice.com/</a:t>
            </a:r>
            <a:endParaRPr lang="en-US" sz="2000" b="1" dirty="0">
              <a:solidFill>
                <a:srgbClr val="282B2E"/>
              </a:solidFill>
              <a:latin typeface="+mn-lt"/>
              <a:cs typeface="Arial Narrow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948" y="5578486"/>
            <a:ext cx="3987484" cy="10021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Peer-to-peer Q&amp;A site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800+ users, 150+ questions/month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Development teams and users active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14884" y="5605656"/>
            <a:ext cx="4529115" cy="769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U</a:t>
            </a:r>
            <a:r>
              <a:rPr lang="en-US" sz="2000" b="1" dirty="0" smtClean="0"/>
              <a:t>ser feedback sites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New feature proposal, discussion &amp; voting</a:t>
            </a:r>
          </a:p>
        </p:txBody>
      </p:sp>
    </p:spTree>
    <p:extLst>
      <p:ext uri="{BB962C8B-B14F-4D97-AF65-F5344CB8AC3E}">
        <p14:creationId xmlns:p14="http://schemas.microsoft.com/office/powerpoint/2010/main" val="12421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438312" cy="914400"/>
          </a:xfrm>
        </p:spPr>
        <p:txBody>
          <a:bodyPr/>
          <a:lstStyle/>
          <a:p>
            <a:r>
              <a:rPr lang="en-US" dirty="0" smtClean="0"/>
              <a:t>Key Strengths of the DOE Ecosystem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317" y="773997"/>
            <a:ext cx="8533648" cy="21250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EnergyPlus’ Advanced Modeling Capabilities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Correctly models physics and technologies needed to achieve high efficiency targets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Commercial-Friendly </a:t>
            </a:r>
            <a:r>
              <a:rPr lang="en-US" sz="2000" b="1" dirty="0"/>
              <a:t>O</a:t>
            </a:r>
            <a:r>
              <a:rPr lang="en-US" sz="2000" b="1" dirty="0" smtClean="0"/>
              <a:t>pen-Source</a:t>
            </a:r>
          </a:p>
          <a:p>
            <a:pPr marL="344488" lvl="1" indent="-233363">
              <a:spcBef>
                <a:spcPts val="0"/>
              </a:spcBef>
              <a:buFont typeface="Arial"/>
              <a:buChar char="•"/>
            </a:pPr>
            <a:r>
              <a:rPr lang="en-US" sz="1800" dirty="0" smtClean="0"/>
              <a:t>Transparent source code, reference data &amp; engineering assumptions</a:t>
            </a:r>
          </a:p>
          <a:p>
            <a:pPr marL="344488" lvl="1" indent="-233363">
              <a:spcBef>
                <a:spcPts val="0"/>
              </a:spcBef>
              <a:buFont typeface="Arial"/>
              <a:buChar char="•"/>
            </a:pPr>
            <a:r>
              <a:rPr lang="en-US" sz="1800" dirty="0" smtClean="0"/>
              <a:t>Transparent development process &amp; roadmap</a:t>
            </a:r>
          </a:p>
          <a:p>
            <a:pPr marL="344488" lvl="1" indent="-233363">
              <a:spcBef>
                <a:spcPts val="0"/>
              </a:spcBef>
              <a:buFont typeface="Arial"/>
              <a:buChar char="•"/>
            </a:pPr>
            <a:r>
              <a:rPr lang="en-US" sz="1800" dirty="0" smtClean="0"/>
              <a:t>Enables </a:t>
            </a:r>
            <a:r>
              <a:rPr lang="en-US" sz="1800" dirty="0"/>
              <a:t>and accelerates market </a:t>
            </a:r>
            <a:r>
              <a:rPr lang="en-US" sz="1800" dirty="0" smtClean="0"/>
              <a:t>innovation</a:t>
            </a:r>
            <a:endParaRPr lang="en-U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681977" y="3267764"/>
            <a:ext cx="463133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0" rIns="91440" bIns="0" anchor="ctr">
            <a:spAutoFit/>
          </a:bodyPr>
          <a:lstStyle/>
          <a:p>
            <a:r>
              <a:rPr lang="en-US" i="1" dirty="0"/>
              <a:t>"Free software is a matter of liberty, not </a:t>
            </a:r>
            <a:r>
              <a:rPr lang="en-US" i="1" dirty="0" smtClean="0"/>
              <a:t>price… </a:t>
            </a:r>
            <a:r>
              <a:rPr lang="en-US" i="1" dirty="0"/>
              <a:t>think of free as in free speech, not as in free beer</a:t>
            </a:r>
            <a:r>
              <a:rPr lang="en-US" i="1" dirty="0" smtClean="0"/>
              <a:t>.”</a:t>
            </a:r>
            <a:endParaRPr lang="en-US" sz="1600" i="1" dirty="0"/>
          </a:p>
          <a:p>
            <a:r>
              <a:rPr lang="en-US" i="1" dirty="0"/>
              <a:t>  </a:t>
            </a:r>
            <a:r>
              <a:rPr lang="en-US" i="1" dirty="0" smtClean="0"/>
              <a:t>		- Richard Stallman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329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438312" cy="914400"/>
          </a:xfrm>
        </p:spPr>
        <p:txBody>
          <a:bodyPr/>
          <a:lstStyle/>
          <a:p>
            <a:r>
              <a:rPr lang="en-US" dirty="0"/>
              <a:t>Key Strengths of the DOE Ecosystem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317" y="773997"/>
            <a:ext cx="8533648" cy="28818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EnergyPlus’ Advanced Modeling Capabilities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Commercial-Friendly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pen-Source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Cost-Shared, Continuous Development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DOE invests heavily to maintain the platform as a public good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Third-parties are augmenting this investment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Autodesk C++ conversion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Trane and Carrier in-kind HVAC improvements &amp; validation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Utility investment in OpenStudio, EDAPT &amp; measure content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4600" y="62484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3896530"/>
              </p:ext>
            </p:extLst>
          </p:nvPr>
        </p:nvGraphicFramePr>
        <p:xfrm>
          <a:off x="4416055" y="3929015"/>
          <a:ext cx="4932374" cy="28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06745" y="3630235"/>
            <a:ext cx="2103986" cy="4826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OpenStudio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Budgets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78917640"/>
              </p:ext>
            </p:extLst>
          </p:nvPr>
        </p:nvGraphicFramePr>
        <p:xfrm>
          <a:off x="231758" y="3929015"/>
          <a:ext cx="4217990" cy="28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2306" y="3634304"/>
            <a:ext cx="2103986" cy="4826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EnergyPlus Budgets</a:t>
            </a:r>
          </a:p>
        </p:txBody>
      </p:sp>
    </p:spTree>
    <p:extLst>
      <p:ext uri="{BB962C8B-B14F-4D97-AF65-F5344CB8AC3E}">
        <p14:creationId xmlns:p14="http://schemas.microsoft.com/office/powerpoint/2010/main" val="186329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/>
          <p:cNvSpPr/>
          <p:nvPr/>
        </p:nvSpPr>
        <p:spPr>
          <a:xfrm>
            <a:off x="5809790" y="3990029"/>
            <a:ext cx="1117691" cy="464869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uy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04"/>
          <a:stretch/>
        </p:blipFill>
        <p:spPr>
          <a:xfrm flipH="1">
            <a:off x="5775617" y="5010951"/>
            <a:ext cx="1023843" cy="1847049"/>
          </a:xfrm>
          <a:prstGeom prst="rect">
            <a:avLst/>
          </a:prstGeom>
        </p:spPr>
      </p:pic>
      <p:pic>
        <p:nvPicPr>
          <p:cNvPr id="20" name="Picture 19" descr="simulation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459" y1="32463" x2="16708" y2="15299"/>
                        <a14:foregroundMark x1="13965" y1="83582" x2="83541" y2="82836"/>
                        <a14:foregroundMark x1="19202" y1="12313" x2="82793" y2="13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68" y="5169552"/>
            <a:ext cx="1191978" cy="796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438312" cy="914400"/>
          </a:xfrm>
        </p:spPr>
        <p:txBody>
          <a:bodyPr/>
          <a:lstStyle/>
          <a:p>
            <a:r>
              <a:rPr lang="en-US" dirty="0"/>
              <a:t>Key Strengths of the DOE Ecosystem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317" y="773997"/>
            <a:ext cx="8533648" cy="27151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A6A6A6"/>
                </a:solidFill>
              </a:rPr>
              <a:t>EnergyPlus’ Advanced Modeling Capabilities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A6A6A6"/>
                </a:solidFill>
              </a:rPr>
              <a:t>Commercial-Friendly </a:t>
            </a:r>
            <a:r>
              <a:rPr lang="en-US" sz="2000" b="1" dirty="0">
                <a:solidFill>
                  <a:srgbClr val="A6A6A6"/>
                </a:solidFill>
              </a:rPr>
              <a:t>O</a:t>
            </a:r>
            <a:r>
              <a:rPr lang="en-US" sz="2000" b="1" dirty="0" smtClean="0">
                <a:solidFill>
                  <a:srgbClr val="A6A6A6"/>
                </a:solidFill>
              </a:rPr>
              <a:t>pen-Source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900" dirty="0" smtClean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A6A6A6"/>
                </a:solidFill>
              </a:rPr>
              <a:t>Cost-Shared, Continuous Development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900" dirty="0" smtClean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OpenStudio Measures Are Now a </a:t>
            </a:r>
            <a:r>
              <a:rPr lang="en-US" sz="2000" b="1" dirty="0"/>
              <a:t>C</a:t>
            </a:r>
            <a:r>
              <a:rPr lang="en-US" sz="2000" b="1" dirty="0" smtClean="0"/>
              <a:t>ommon </a:t>
            </a:r>
            <a:r>
              <a:rPr lang="en-US" sz="2000" b="1" dirty="0"/>
              <a:t>C</a:t>
            </a:r>
            <a:r>
              <a:rPr lang="en-US" sz="2000" b="1" dirty="0" smtClean="0"/>
              <a:t>urrency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Codifies and distributes best practice</a:t>
            </a:r>
          </a:p>
          <a:p>
            <a:pPr indent="-231775">
              <a:spcBef>
                <a:spcPts val="0"/>
              </a:spcBef>
            </a:pPr>
            <a:r>
              <a:rPr lang="en-US" sz="1800" dirty="0" smtClean="0"/>
              <a:t>Enables automation for lower cost &amp; greater reliability</a:t>
            </a:r>
            <a:endParaRPr lang="en-US" sz="1800" dirty="0"/>
          </a:p>
          <a:p>
            <a:pPr indent="-231775">
              <a:spcBef>
                <a:spcPts val="0"/>
              </a:spcBef>
            </a:pPr>
            <a:r>
              <a:rPr lang="en-US" sz="1800" u="sng" dirty="0" smtClean="0"/>
              <a:t>Many</a:t>
            </a:r>
            <a:r>
              <a:rPr lang="en-US" sz="1800" dirty="0" smtClean="0"/>
              <a:t> firms are now able to add capability to the ecosystem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</p:txBody>
      </p:sp>
      <p:sp>
        <p:nvSpPr>
          <p:cNvPr id="23" name="Bent Arrow 22"/>
          <p:cNvSpPr/>
          <p:nvPr/>
        </p:nvSpPr>
        <p:spPr>
          <a:xfrm flipV="1">
            <a:off x="4477375" y="4771893"/>
            <a:ext cx="936530" cy="987732"/>
          </a:xfrm>
          <a:prstGeom prst="bentArrow">
            <a:avLst/>
          </a:prstGeom>
          <a:gradFill>
            <a:gsLst>
              <a:gs pos="0">
                <a:schemeClr val="bg1"/>
              </a:gs>
              <a:gs pos="63000">
                <a:schemeClr val="accent1">
                  <a:lumMod val="75000"/>
                </a:schemeClr>
              </a:gs>
            </a:gsLst>
            <a:lin ang="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bc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32" y="3539758"/>
            <a:ext cx="2111341" cy="131162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2706931" y="3846899"/>
            <a:ext cx="1324140" cy="464869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85509" y="3566097"/>
            <a:ext cx="1577986" cy="3291904"/>
            <a:chOff x="70884" y="1611597"/>
            <a:chExt cx="2528933" cy="5047954"/>
          </a:xfrm>
        </p:grpSpPr>
        <p:pic>
          <p:nvPicPr>
            <p:cNvPr id="15" name="Picture 14" descr="enregymodeler.png"/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574"/>
            <a:stretch/>
          </p:blipFill>
          <p:spPr>
            <a:xfrm>
              <a:off x="70884" y="1611597"/>
              <a:ext cx="2528933" cy="5047954"/>
            </a:xfrm>
            <a:prstGeom prst="rect">
              <a:avLst/>
            </a:prstGeom>
          </p:spPr>
        </p:pic>
        <p:pic>
          <p:nvPicPr>
            <p:cNvPr id="16" name="Picture 15" descr="whitebrain-fron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131" y="1920253"/>
              <a:ext cx="796487" cy="680868"/>
            </a:xfrm>
            <a:prstGeom prst="rect">
              <a:avLst/>
            </a:prstGeom>
          </p:spPr>
        </p:pic>
      </p:grpSp>
      <p:sp>
        <p:nvSpPr>
          <p:cNvPr id="22" name="Oval Callout 21"/>
          <p:cNvSpPr/>
          <p:nvPr/>
        </p:nvSpPr>
        <p:spPr>
          <a:xfrm flipH="1">
            <a:off x="5802214" y="4464033"/>
            <a:ext cx="881782" cy="393798"/>
          </a:xfrm>
          <a:prstGeom prst="wedgeEllipseCallout">
            <a:avLst>
              <a:gd name="adj1" fmla="val -13821"/>
              <a:gd name="adj2" fmla="val 97251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Help!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 flipH="1">
            <a:off x="569370" y="3590218"/>
            <a:ext cx="1217220" cy="771194"/>
          </a:xfrm>
          <a:prstGeom prst="wedgeEllipseCallout">
            <a:avLst>
              <a:gd name="adj1" fmla="val -80817"/>
              <a:gd name="adj2" fmla="val 25796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Ich</a:t>
            </a:r>
            <a:r>
              <a:rPr lang="en-US" dirty="0" smtClean="0">
                <a:solidFill>
                  <a:srgbClr val="000000"/>
                </a:solidFill>
              </a:rPr>
              <a:t> bin expert!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74189" y="3417719"/>
            <a:ext cx="464190" cy="632046"/>
            <a:chOff x="5998223" y="3750930"/>
            <a:chExt cx="464190" cy="632046"/>
          </a:xfrm>
        </p:grpSpPr>
        <p:pic>
          <p:nvPicPr>
            <p:cNvPr id="26" name="Picture 25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27" name="Picture 26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49070" y="3416538"/>
            <a:ext cx="464190" cy="632046"/>
            <a:chOff x="5998223" y="3750930"/>
            <a:chExt cx="464190" cy="632046"/>
          </a:xfrm>
        </p:grpSpPr>
        <p:pic>
          <p:nvPicPr>
            <p:cNvPr id="29" name="Picture 28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30" name="Picture 29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726264" y="3416538"/>
            <a:ext cx="464190" cy="632046"/>
            <a:chOff x="5998223" y="3750930"/>
            <a:chExt cx="464190" cy="632046"/>
          </a:xfrm>
        </p:grpSpPr>
        <p:pic>
          <p:nvPicPr>
            <p:cNvPr id="32" name="Picture 31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33" name="Picture 32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568775" y="4059738"/>
            <a:ext cx="464190" cy="632046"/>
            <a:chOff x="5998223" y="3750930"/>
            <a:chExt cx="464190" cy="632046"/>
          </a:xfrm>
        </p:grpSpPr>
        <p:pic>
          <p:nvPicPr>
            <p:cNvPr id="35" name="Picture 34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36" name="Picture 35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013977" y="4059738"/>
            <a:ext cx="464190" cy="632046"/>
            <a:chOff x="5998223" y="3750930"/>
            <a:chExt cx="464190" cy="632046"/>
          </a:xfrm>
        </p:grpSpPr>
        <p:pic>
          <p:nvPicPr>
            <p:cNvPr id="38" name="Picture 37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39" name="Picture 38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141202" y="4058557"/>
            <a:ext cx="464190" cy="632046"/>
            <a:chOff x="5998223" y="3750930"/>
            <a:chExt cx="464190" cy="632046"/>
          </a:xfrm>
        </p:grpSpPr>
        <p:pic>
          <p:nvPicPr>
            <p:cNvPr id="41" name="Picture 40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42" name="Picture 41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273059" y="4697867"/>
            <a:ext cx="464190" cy="632046"/>
            <a:chOff x="5998223" y="3750930"/>
            <a:chExt cx="464190" cy="632046"/>
          </a:xfrm>
        </p:grpSpPr>
        <p:pic>
          <p:nvPicPr>
            <p:cNvPr id="44" name="Picture 43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45" name="Picture 44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8418824" y="4696686"/>
            <a:ext cx="464190" cy="632046"/>
            <a:chOff x="5998223" y="3750930"/>
            <a:chExt cx="464190" cy="632046"/>
          </a:xfrm>
        </p:grpSpPr>
        <p:pic>
          <p:nvPicPr>
            <p:cNvPr id="47" name="Picture 46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48" name="Picture 47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7843674" y="4696686"/>
            <a:ext cx="464190" cy="632046"/>
            <a:chOff x="5998223" y="3750930"/>
            <a:chExt cx="464190" cy="632046"/>
          </a:xfrm>
        </p:grpSpPr>
        <p:pic>
          <p:nvPicPr>
            <p:cNvPr id="50" name="Picture 49" descr="simulati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223" y="3815907"/>
              <a:ext cx="345870" cy="231155"/>
            </a:xfrm>
            <a:prstGeom prst="rect">
              <a:avLst/>
            </a:prstGeom>
          </p:spPr>
        </p:pic>
        <p:pic>
          <p:nvPicPr>
            <p:cNvPr id="51" name="Picture 50" descr="guy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03517" y="3750930"/>
              <a:ext cx="258896" cy="632046"/>
            </a:xfrm>
            <a:prstGeom prst="rect">
              <a:avLst/>
            </a:prstGeom>
          </p:spPr>
        </p:pic>
      </p:grpSp>
      <p:sp>
        <p:nvSpPr>
          <p:cNvPr id="54" name="Oval Callout 53"/>
          <p:cNvSpPr/>
          <p:nvPr/>
        </p:nvSpPr>
        <p:spPr>
          <a:xfrm flipH="1">
            <a:off x="6607030" y="2179189"/>
            <a:ext cx="2030889" cy="792558"/>
          </a:xfrm>
          <a:prstGeom prst="wedgeEllipseCallout">
            <a:avLst>
              <a:gd name="adj1" fmla="val -20130"/>
              <a:gd name="adj2" fmla="val 108866"/>
            </a:avLst>
          </a:prstGeom>
          <a:solidFill>
            <a:srgbClr val="8DC63F"/>
          </a:solidFill>
          <a:ln w="38100" cap="flat" cmpd="sng" algn="ctr">
            <a:solidFill>
              <a:srgbClr val="6A737B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2390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2390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5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y-skyline-hi.pn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3" b="100000" l="167" r="97167">
                        <a14:foregroundMark x1="19167" y1="95324" x2="83167" y2="96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34" t="789" r="4421" b="-789"/>
          <a:stretch/>
        </p:blipFill>
        <p:spPr>
          <a:xfrm>
            <a:off x="6271683" y="4302995"/>
            <a:ext cx="2088865" cy="120911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040317" y="4849239"/>
            <a:ext cx="1580700" cy="464869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438312" cy="914400"/>
          </a:xfrm>
        </p:spPr>
        <p:txBody>
          <a:bodyPr/>
          <a:lstStyle/>
          <a:p>
            <a:r>
              <a:rPr lang="en-US" dirty="0"/>
              <a:t>Key Strengths of the DOE Ecosystem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317" y="773997"/>
            <a:ext cx="8533648" cy="35232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A6A6A6"/>
                </a:solidFill>
              </a:rPr>
              <a:t>EnergyPlus’ Advanced Modeling Capabilities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A6A6A6"/>
                </a:solidFill>
              </a:rPr>
              <a:t>Commercial-Friendly </a:t>
            </a:r>
            <a:r>
              <a:rPr lang="en-US" sz="2000" b="1" dirty="0">
                <a:solidFill>
                  <a:srgbClr val="A6A6A6"/>
                </a:solidFill>
              </a:rPr>
              <a:t>O</a:t>
            </a:r>
            <a:r>
              <a:rPr lang="en-US" sz="2000" b="1" dirty="0" smtClean="0">
                <a:solidFill>
                  <a:srgbClr val="A6A6A6"/>
                </a:solidFill>
              </a:rPr>
              <a:t>pen-Source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900" dirty="0" smtClean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A6A6A6"/>
                </a:solidFill>
              </a:rPr>
              <a:t>Cost-Shared, Continuous Development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900" dirty="0" smtClean="0">
              <a:solidFill>
                <a:srgbClr val="A6A6A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A6A6A6"/>
                </a:solidFill>
              </a:rPr>
              <a:t>OpenStudio Measures Are Now a </a:t>
            </a:r>
            <a:r>
              <a:rPr lang="en-US" sz="2000" b="1" dirty="0">
                <a:solidFill>
                  <a:srgbClr val="A6A6A6"/>
                </a:solidFill>
              </a:rPr>
              <a:t>C</a:t>
            </a:r>
            <a:r>
              <a:rPr lang="en-US" sz="2000" b="1" dirty="0" smtClean="0">
                <a:solidFill>
                  <a:srgbClr val="A6A6A6"/>
                </a:solidFill>
              </a:rPr>
              <a:t>ommon </a:t>
            </a:r>
            <a:r>
              <a:rPr lang="en-US" sz="2000" b="1" dirty="0">
                <a:solidFill>
                  <a:srgbClr val="A6A6A6"/>
                </a:solidFill>
              </a:rPr>
              <a:t>C</a:t>
            </a:r>
            <a:r>
              <a:rPr lang="en-US" sz="2000" b="1" dirty="0" smtClean="0">
                <a:solidFill>
                  <a:srgbClr val="A6A6A6"/>
                </a:solidFill>
              </a:rPr>
              <a:t>urrency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Scalable solution for </a:t>
            </a:r>
            <a:r>
              <a:rPr lang="en-US" sz="2000" b="1" u="sng" dirty="0" smtClean="0"/>
              <a:t>big</a:t>
            </a:r>
            <a:r>
              <a:rPr lang="en-US" sz="2000" b="1" dirty="0" smtClean="0"/>
              <a:t> problems</a:t>
            </a:r>
          </a:p>
          <a:p>
            <a:pPr marL="342900" lvl="1" indent="-231775">
              <a:spcBef>
                <a:spcPts val="0"/>
              </a:spcBef>
              <a:buFont typeface="Arial"/>
              <a:buChar char="•"/>
            </a:pPr>
            <a:r>
              <a:rPr lang="en-US" sz="1800" dirty="0" smtClean="0"/>
              <a:t>Design optimization</a:t>
            </a:r>
          </a:p>
          <a:p>
            <a:pPr marL="342900" lvl="1" indent="-231775">
              <a:spcBef>
                <a:spcPts val="0"/>
              </a:spcBef>
              <a:buFont typeface="Arial"/>
              <a:buChar char="•"/>
            </a:pPr>
            <a:r>
              <a:rPr lang="en-US" sz="1800" dirty="0" smtClean="0"/>
              <a:t>Calibration</a:t>
            </a:r>
          </a:p>
          <a:p>
            <a:pPr marL="342900" lvl="1" indent="-231775">
              <a:spcBef>
                <a:spcPts val="0"/>
              </a:spcBef>
              <a:buFont typeface="Arial"/>
              <a:buChar char="•"/>
            </a:pPr>
            <a:r>
              <a:rPr lang="en-US" sz="1800" dirty="0" smtClean="0"/>
              <a:t>Uncertainty and sensitivity analysis</a:t>
            </a:r>
          </a:p>
          <a:p>
            <a:pPr marL="342900" lvl="1" indent="-231775">
              <a:spcBef>
                <a:spcPts val="0"/>
              </a:spcBef>
              <a:buFont typeface="Arial"/>
              <a:buChar char="•"/>
            </a:pPr>
            <a:r>
              <a:rPr lang="en-US" sz="1800" dirty="0" smtClean="0"/>
              <a:t>Portfolio-scale potential studies &amp; EE Targeting</a:t>
            </a:r>
          </a:p>
        </p:txBody>
      </p:sp>
      <p:pic>
        <p:nvPicPr>
          <p:cNvPr id="6" name="Picture 5" descr="cartoon-shop-building-22689733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" b="99533" l="52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424" y="4454517"/>
            <a:ext cx="1004376" cy="1402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16" b="97419" l="0" r="98396">
                        <a14:foregroundMark x1="14973" y1="38065" x2="75401" y2="30968"/>
                        <a14:foregroundMark x1="25668" y1="18710" x2="36898" y2="15484"/>
                        <a14:backgroundMark x1="72193" y1="8387" x2="91979" y2="26452"/>
                        <a14:backgroundMark x1="6952" y1="20645" x2="25668" y2="8387"/>
                        <a14:backgroundMark x1="62032" y1="20000" x2="77005" y2="2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291" y="4410370"/>
            <a:ext cx="1379895" cy="1143978"/>
          </a:xfrm>
          <a:prstGeom prst="rect">
            <a:avLst/>
          </a:prstGeom>
        </p:spPr>
      </p:pic>
      <p:pic>
        <p:nvPicPr>
          <p:cNvPr id="8" name="Picture 7" descr="OpenStudio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555" y="4698243"/>
            <a:ext cx="691583" cy="69158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1731944" y="4812295"/>
            <a:ext cx="1719106" cy="464869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3699" y="5634671"/>
            <a:ext cx="949359" cy="79050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Custom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3764" y="5378111"/>
            <a:ext cx="1297305" cy="79050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Tech Potential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3345" y="5517689"/>
            <a:ext cx="2758276" cy="84816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cs typeface="Arial Narrow"/>
              </a:rPr>
              <a:t>Identical Assumptions &amp;</a:t>
            </a:r>
          </a:p>
          <a:p>
            <a:pPr marL="0" marR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noProof="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Modeling Approaches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15" name="Right Arrow 14"/>
          <p:cNvSpPr/>
          <p:nvPr/>
        </p:nvSpPr>
        <p:spPr>
          <a:xfrm rot="8454331" flipV="1">
            <a:off x="4452215" y="3645944"/>
            <a:ext cx="2781938" cy="464869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1E1C1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 flipV="1">
            <a:off x="6778253" y="3811605"/>
            <a:ext cx="1564978" cy="464869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1E1C1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5913" y="3490909"/>
            <a:ext cx="1297305" cy="79050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Reference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Models</a:t>
            </a:r>
          </a:p>
        </p:txBody>
      </p:sp>
      <p:pic>
        <p:nvPicPr>
          <p:cNvPr id="14" name="Picture 13" descr="bc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486" y="1926788"/>
            <a:ext cx="2272480" cy="141172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 rot="19234920">
            <a:off x="5332281" y="3694623"/>
            <a:ext cx="1297305" cy="79050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EE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Measures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4423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ol_energyplus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5185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6667"/>
          <a:stretch/>
        </p:blipFill>
        <p:spPr>
          <a:xfrm>
            <a:off x="4940690" y="5940090"/>
            <a:ext cx="1120764" cy="6724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489" y="0"/>
            <a:ext cx="8438312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An Ecosystem: More Than an Engine or a Single Tool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8298" y="5912176"/>
            <a:ext cx="3818324" cy="61555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Engine: Physics Calculations</a:t>
            </a:r>
          </a:p>
          <a:p>
            <a:pPr marL="285750" indent="-174625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Open-source &amp; publicly-funded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" name="Picture 16" descr="imgr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469" y="6026063"/>
            <a:ext cx="1141328" cy="3839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74958" y="5891528"/>
            <a:ext cx="8523710" cy="13094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8297" y="4949474"/>
            <a:ext cx="4208021" cy="86177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Operating system: common abstractions</a:t>
            </a:r>
          </a:p>
          <a:p>
            <a:pPr marL="285750" indent="-174625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Accelerates App development</a:t>
            </a:r>
          </a:p>
          <a:p>
            <a:pPr marL="285750" indent="-174625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Open-source &amp; publicly-funded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58026" y="4862249"/>
            <a:ext cx="8538841" cy="30984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8297" y="4003734"/>
            <a:ext cx="3253179" cy="86177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Apps: use-case specific</a:t>
            </a:r>
          </a:p>
          <a:p>
            <a:pPr marL="285750" indent="-174625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Open-source &amp; publicly-funded</a:t>
            </a:r>
          </a:p>
          <a:p>
            <a:pPr marL="285750" indent="-174625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Or proprietary &amp; commercial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298" y="944611"/>
            <a:ext cx="3780100" cy="95410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Three tier architecture</a:t>
            </a:r>
          </a:p>
          <a:p>
            <a:pPr marL="285750" indent="-174625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Common in computer systems</a:t>
            </a:r>
          </a:p>
          <a:p>
            <a:pPr marL="285750" indent="-174625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Emerging in BEM </a:t>
            </a:r>
          </a:p>
        </p:txBody>
      </p:sp>
      <p:pic>
        <p:nvPicPr>
          <p:cNvPr id="2" name="Picture 1" descr="os_dependancy_wheel_ver1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619" y="948267"/>
            <a:ext cx="5743840" cy="4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4690776" y="4061438"/>
            <a:ext cx="1956034" cy="473751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02330" y="2962293"/>
            <a:ext cx="4556917" cy="473751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9" y="0"/>
            <a:ext cx="8438312" cy="914400"/>
          </a:xfrm>
        </p:spPr>
        <p:txBody>
          <a:bodyPr/>
          <a:lstStyle/>
          <a:p>
            <a:r>
              <a:rPr lang="en-US" dirty="0" smtClean="0"/>
              <a:t>DOE’s Engine: EnergyPlus (</a:t>
            </a:r>
            <a:r>
              <a:rPr lang="en-US" dirty="0" smtClean="0">
                <a:hlinkClick r:id="rId2"/>
              </a:rPr>
              <a:t>energyplus.net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6" y="864206"/>
            <a:ext cx="8948754" cy="5993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Advanced capabilities</a:t>
            </a:r>
          </a:p>
          <a:p>
            <a:pPr marL="290513" indent="-179388">
              <a:spcBef>
                <a:spcPts val="432"/>
              </a:spcBef>
            </a:pPr>
            <a:r>
              <a:rPr lang="en-US" sz="1800" dirty="0" smtClean="0"/>
              <a:t>Heat-</a:t>
            </a:r>
            <a:r>
              <a:rPr lang="en-US" sz="1800" dirty="0"/>
              <a:t>balance method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surface temperatures, thermal comfort, radiant </a:t>
            </a:r>
            <a:r>
              <a:rPr lang="en-US" sz="1800" dirty="0" smtClean="0"/>
              <a:t>systems</a:t>
            </a:r>
          </a:p>
          <a:p>
            <a:pPr marL="290513" indent="-179388">
              <a:spcBef>
                <a:spcPts val="432"/>
              </a:spcBef>
            </a:pPr>
            <a:r>
              <a:rPr lang="en-US" sz="1800" dirty="0" smtClean="0"/>
              <a:t>Detailed </a:t>
            </a:r>
            <a:r>
              <a:rPr lang="en-US" sz="1800" dirty="0"/>
              <a:t>lighting &amp; shading, airflow within &amp; between </a:t>
            </a:r>
            <a:r>
              <a:rPr lang="en-US" sz="1800" dirty="0" smtClean="0"/>
              <a:t>zones</a:t>
            </a:r>
          </a:p>
          <a:p>
            <a:pPr marL="290513" indent="-179388">
              <a:spcBef>
                <a:spcPts val="432"/>
              </a:spcBef>
            </a:pPr>
            <a:r>
              <a:rPr lang="en-US" sz="1800" dirty="0" smtClean="0"/>
              <a:t>Component-level HVAC</a:t>
            </a:r>
            <a:r>
              <a:rPr lang="en-US" sz="1800" dirty="0"/>
              <a:t>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flexible </a:t>
            </a:r>
            <a:r>
              <a:rPr lang="en-US" sz="1800" dirty="0" smtClean="0"/>
              <a:t>configurations</a:t>
            </a:r>
            <a:r>
              <a:rPr lang="en-US" sz="1800" dirty="0"/>
              <a:t>, </a:t>
            </a:r>
            <a:r>
              <a:rPr lang="en-US" sz="1800" i="1" dirty="0"/>
              <a:t>e.g.</a:t>
            </a:r>
            <a:r>
              <a:rPr lang="en-US" sz="1800" dirty="0"/>
              <a:t>, VRF &amp; integrated heat-</a:t>
            </a:r>
            <a:r>
              <a:rPr lang="en-US" sz="1800" dirty="0" smtClean="0"/>
              <a:t>pumps</a:t>
            </a:r>
          </a:p>
          <a:p>
            <a:pPr marL="290513" indent="-179388">
              <a:spcBef>
                <a:spcPts val="432"/>
              </a:spcBef>
            </a:pPr>
            <a:r>
              <a:rPr lang="en-US" sz="1800" dirty="0" smtClean="0"/>
              <a:t>Sub</a:t>
            </a:r>
            <a:r>
              <a:rPr lang="en-US" sz="1800" dirty="0"/>
              <a:t>-hourly time-</a:t>
            </a:r>
            <a:r>
              <a:rPr lang="en-US" sz="1800" dirty="0" smtClean="0"/>
              <a:t>steps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/>
              <a:t> cycling equipment, fast-acting systems, and controls</a:t>
            </a:r>
          </a:p>
          <a:p>
            <a:pPr marL="290513" indent="-179388">
              <a:spcBef>
                <a:spcPts val="432"/>
              </a:spcBef>
            </a:pPr>
            <a:r>
              <a:rPr lang="en-US" sz="1800" dirty="0"/>
              <a:t>S</a:t>
            </a:r>
            <a:r>
              <a:rPr lang="en-US" sz="1800" dirty="0" smtClean="0"/>
              <a:t>criptable </a:t>
            </a:r>
            <a:r>
              <a:rPr lang="en-US" sz="1800" dirty="0"/>
              <a:t>controls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/>
              <a:t> demand response </a:t>
            </a:r>
            <a:r>
              <a:rPr lang="en-US" sz="1800" dirty="0" smtClean="0"/>
              <a:t>&amp; occupant behavior</a:t>
            </a:r>
          </a:p>
          <a:p>
            <a:pPr marL="290513" indent="-179388">
              <a:spcBef>
                <a:spcPts val="432"/>
              </a:spcBef>
            </a:pPr>
            <a:r>
              <a:rPr lang="en-US" sz="1800" dirty="0" smtClean="0"/>
              <a:t>Co-simulation</a:t>
            </a:r>
          </a:p>
          <a:p>
            <a:pPr marL="290513" indent="-179388">
              <a:spcBef>
                <a:spcPts val="432"/>
              </a:spcBef>
            </a:pPr>
            <a:r>
              <a:rPr lang="en-US" sz="1800" dirty="0" smtClean="0"/>
              <a:t>2003 R&amp;D 100 award winner</a:t>
            </a:r>
          </a:p>
          <a:p>
            <a:pPr lvl="1">
              <a:spcBef>
                <a:spcPts val="432"/>
              </a:spcBef>
            </a:pPr>
            <a:endParaRPr lang="en-US" sz="1000" b="1" dirty="0"/>
          </a:p>
          <a:p>
            <a:pPr marL="0" indent="0">
              <a:buNone/>
            </a:pPr>
            <a:r>
              <a:rPr lang="en-US" sz="2000" b="1" dirty="0" smtClean="0"/>
              <a:t>Modern software paradigms</a:t>
            </a:r>
          </a:p>
          <a:p>
            <a:pPr indent="-180975"/>
            <a:r>
              <a:rPr lang="en-US" sz="1800" dirty="0"/>
              <a:t>O</a:t>
            </a:r>
            <a:r>
              <a:rPr lang="en-US" sz="1800" dirty="0" smtClean="0"/>
              <a:t>pen-source, transparent, and collaborative</a:t>
            </a:r>
          </a:p>
          <a:p>
            <a:pPr indent="-180975"/>
            <a:r>
              <a:rPr lang="en-US" sz="1800" dirty="0" smtClean="0"/>
              <a:t>Migrated to C++ in 2014 (thanks Autodesk!)</a:t>
            </a:r>
          </a:p>
          <a:p>
            <a:pPr indent="-180975"/>
            <a:r>
              <a:rPr lang="en-US" sz="1800" dirty="0" smtClean="0"/>
              <a:t>Rigorous software development &amp; test processes</a:t>
            </a:r>
          </a:p>
          <a:p>
            <a:pPr indent="-180975"/>
            <a:r>
              <a:rPr lang="en-US" sz="1800" dirty="0" smtClean="0"/>
              <a:t>Full documentation</a:t>
            </a:r>
          </a:p>
          <a:p>
            <a:pPr lvl="1"/>
            <a:endParaRPr lang="en-US" sz="1000" b="1" dirty="0"/>
          </a:p>
          <a:p>
            <a:pPr marL="0" indent="0">
              <a:buNone/>
            </a:pPr>
            <a:r>
              <a:rPr lang="en-US" sz="2000" b="1" dirty="0" smtClean="0"/>
              <a:t>Committed </a:t>
            </a:r>
            <a:r>
              <a:rPr lang="en-US" sz="2000" b="1" dirty="0"/>
              <a:t>federal </a:t>
            </a:r>
            <a:r>
              <a:rPr lang="en-US" sz="2000" b="1" dirty="0" smtClean="0"/>
              <a:t>support</a:t>
            </a:r>
          </a:p>
          <a:p>
            <a:pPr indent="-180975"/>
            <a:r>
              <a:rPr lang="en-US" sz="1800" dirty="0" smtClean="0"/>
              <a:t>$2.5M of DOE investment annually ($65M+ to date)*</a:t>
            </a:r>
          </a:p>
          <a:p>
            <a:pPr indent="-180975"/>
            <a:r>
              <a:rPr lang="en-US" sz="1800" dirty="0" smtClean="0"/>
              <a:t>In-kind contributions from Autodesk, Trane, et. al.</a:t>
            </a:r>
          </a:p>
          <a:p>
            <a:pPr indent="-180975"/>
            <a:r>
              <a:rPr lang="en-US" sz="1800" dirty="0" smtClean="0"/>
              <a:t>Two annual updates</a:t>
            </a:r>
            <a:endParaRPr lang="en-US" sz="1800" dirty="0"/>
          </a:p>
        </p:txBody>
      </p:sp>
      <p:pic>
        <p:nvPicPr>
          <p:cNvPr id="4" name="Picture 3" descr="tool_energyplus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5185" l="0" r="99667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6667"/>
          <a:stretch/>
        </p:blipFill>
        <p:spPr>
          <a:xfrm>
            <a:off x="8262163" y="83128"/>
            <a:ext cx="841452" cy="5048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55074" y="4203132"/>
            <a:ext cx="2412726" cy="2188369"/>
            <a:chOff x="6655074" y="3622972"/>
            <a:chExt cx="2412726" cy="21883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5074" y="3622972"/>
              <a:ext cx="2412726" cy="2188369"/>
            </a:xfrm>
            <a:prstGeom prst="rect">
              <a:avLst/>
            </a:prstGeom>
          </p:spPr>
        </p:pic>
        <p:pic>
          <p:nvPicPr>
            <p:cNvPr id="7" name="Picture 6" descr="autodesk_logo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4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1198" y="5103593"/>
              <a:ext cx="609600" cy="5750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778">
                          <a14:foregroundMark x1="52444" y1="28444" x2="52444" y2="2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4746" y="5082272"/>
              <a:ext cx="609600" cy="6096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5747" y="2525317"/>
            <a:ext cx="1295400" cy="13277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9998" y="6499322"/>
            <a:ext cx="3918487" cy="29595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* Just for the engine.  DOE</a:t>
            </a:r>
            <a:r>
              <a:rPr lang="en-US" sz="1100" dirty="0">
                <a:solidFill>
                  <a:srgbClr val="282B2E"/>
                </a:solidFill>
                <a:latin typeface="Arial Narrow"/>
                <a:cs typeface="Arial Narrow"/>
              </a:rPr>
              <a:t> </a:t>
            </a:r>
            <a:r>
              <a:rPr lang="en-US" sz="1100" dirty="0" smtClean="0">
                <a:solidFill>
                  <a:srgbClr val="282B2E"/>
                </a:solidFill>
                <a:latin typeface="Arial Narrow"/>
                <a:cs typeface="Arial Narrow"/>
              </a:rPr>
              <a:t>tools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investments goes much further than this.</a:t>
            </a:r>
          </a:p>
        </p:txBody>
      </p:sp>
    </p:spTree>
    <p:extLst>
      <p:ext uri="{BB962C8B-B14F-4D97-AF65-F5344CB8AC3E}">
        <p14:creationId xmlns:p14="http://schemas.microsoft.com/office/powerpoint/2010/main" val="9943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 txBox="1">
            <a:spLocks/>
          </p:cNvSpPr>
          <p:nvPr/>
        </p:nvSpPr>
        <p:spPr>
          <a:xfrm>
            <a:off x="152400" y="4302595"/>
            <a:ext cx="8991600" cy="223367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b="1" dirty="0" smtClean="0">
                <a:latin typeface="+mn-lt"/>
                <a:ea typeface="Arial" charset="0"/>
                <a:cs typeface="Arial" charset="0"/>
              </a:rPr>
              <a:t>Software Development Kit (SDK)</a:t>
            </a:r>
            <a:endParaRPr lang="en-US" sz="1800" dirty="0" smtClean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Non-graphical “common-core” logic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Import geometry, articulate HVAC, etc.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Reduces application development effort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Quarterly updates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Commercial friendly open-source (of course)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$2M/</a:t>
            </a:r>
            <a:r>
              <a:rPr lang="en-US" sz="1800" dirty="0" err="1" smtClean="0">
                <a:ea typeface="Arial" charset="0"/>
                <a:cs typeface="Arial" charset="0"/>
              </a:rPr>
              <a:t>yr</a:t>
            </a:r>
            <a:r>
              <a:rPr lang="en-US" sz="1800" dirty="0" smtClean="0">
                <a:ea typeface="Arial" charset="0"/>
                <a:cs typeface="Arial" charset="0"/>
              </a:rPr>
              <a:t> investment from DOE &amp; others (especially utilities)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defRPr/>
            </a:pPr>
            <a:endParaRPr lang="en-US" sz="1600" dirty="0" smtClean="0">
              <a:ea typeface="Arial" charset="0"/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42" l="13788" r="8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31" t="21395" r="14555"/>
          <a:stretch/>
        </p:blipFill>
        <p:spPr>
          <a:xfrm>
            <a:off x="4586454" y="3683000"/>
            <a:ext cx="4083661" cy="2297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9" y="0"/>
            <a:ext cx="8438312" cy="914400"/>
          </a:xfrm>
        </p:spPr>
        <p:txBody>
          <a:bodyPr/>
          <a:lstStyle/>
          <a:p>
            <a:r>
              <a:rPr lang="en-US" dirty="0" smtClean="0"/>
              <a:t>DOE’s Operating System: OpenStudio (</a:t>
            </a:r>
            <a:r>
              <a:rPr lang="en-US" dirty="0" smtClean="0">
                <a:hlinkClick r:id="rId4"/>
              </a:rPr>
              <a:t>openstudio.net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ketchUp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272594"/>
            <a:ext cx="2225523" cy="2054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800" y="828989"/>
            <a:ext cx="854000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 Envelope</a:t>
            </a:r>
          </a:p>
        </p:txBody>
      </p:sp>
      <p:pic>
        <p:nvPicPr>
          <p:cNvPr id="5" name="Picture 4" descr="03_const_a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98"/>
          <a:stretch/>
        </p:blipFill>
        <p:spPr>
          <a:xfrm>
            <a:off x="1828800" y="1268996"/>
            <a:ext cx="3048000" cy="2073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4706" y="790890"/>
            <a:ext cx="1752600" cy="380999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 Narrow"/>
              </a:rPr>
              <a:t>Constructions, loads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cs typeface="Arial Narrow"/>
              </a:rPr>
              <a:t>schedules, etc.</a:t>
            </a:r>
          </a:p>
        </p:txBody>
      </p:sp>
      <p:pic>
        <p:nvPicPr>
          <p:cNvPr id="6" name="Picture 5" descr="09_loop_c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399" y="1255761"/>
            <a:ext cx="2400271" cy="2087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8069" y="828989"/>
            <a:ext cx="1350747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 Narrow"/>
              </a:rPr>
              <a:t>HVAC templates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n-lt"/>
                <a:cs typeface="Arial Narrow"/>
              </a:rPr>
              <a:t>o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cs typeface="Arial Narrow"/>
              </a:rPr>
              <a:t>r custom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6397" y="813749"/>
            <a:ext cx="2247698" cy="335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 Narrow"/>
              </a:rPr>
              <a:t>Run, compare, report, QAQC,  and parametric analysis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cs typeface="Arial Narrow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24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562" y="5024376"/>
            <a:ext cx="918231" cy="6523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946" y="5141574"/>
            <a:ext cx="939115" cy="319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36538" y="3369932"/>
            <a:ext cx="4303848" cy="335280"/>
          </a:xfrm>
          <a:prstGeom prst="rect">
            <a:avLst/>
          </a:prstGeom>
          <a:noFill/>
          <a:ln w="28575" cmpd="sng">
            <a:noFill/>
          </a:ln>
        </p:spPr>
        <p:txBody>
          <a:bodyPr vert="horz" wrap="none" lIns="91440" tIns="0" rIns="0" bIns="0" rtlCol="0">
            <a:prstTxWarp prst="textWave1">
              <a:avLst>
                <a:gd name="adj1" fmla="val 20000"/>
                <a:gd name="adj2" fmla="val 0"/>
              </a:avLst>
            </a:prstTxWarp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Scriptable API (C++, Ruby, Python, JS, C#)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0108" y="3999443"/>
            <a:ext cx="820041" cy="733849"/>
          </a:xfrm>
          <a:prstGeom prst="rect">
            <a:avLst/>
          </a:prstGeom>
          <a:solidFill>
            <a:srgbClr val="FFFFFF">
              <a:alpha val="72000"/>
            </a:srgbClr>
          </a:solidFill>
          <a:ln w="28575" cmpd="sng">
            <a:noFill/>
          </a:ln>
        </p:spPr>
        <p:txBody>
          <a:bodyPr vert="horz" wrap="none" lIns="0" tIns="0" rIns="0" bIns="0" rtlCol="0" anchor="ctr">
            <a:normAutofit lnSpcReduction="10000"/>
          </a:bodyPr>
          <a:lstStyle/>
          <a:p>
            <a:pPr marR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Detailed</a:t>
            </a:r>
          </a:p>
          <a:p>
            <a:pPr marR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building</a:t>
            </a:r>
          </a:p>
          <a:p>
            <a:pPr marR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model</a:t>
            </a:r>
          </a:p>
        </p:txBody>
      </p:sp>
      <p:pic>
        <p:nvPicPr>
          <p:cNvPr id="30" name="Picture 29" descr="OpenStudio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89" y="4009089"/>
            <a:ext cx="1401663" cy="1401663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152399" y="3455659"/>
            <a:ext cx="4527451" cy="914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b="1" dirty="0" smtClean="0">
                <a:latin typeface="+mn-lt"/>
                <a:ea typeface="Arial" charset="0"/>
                <a:cs typeface="Arial" charset="0"/>
              </a:rPr>
              <a:t>Application</a:t>
            </a:r>
            <a:endParaRPr lang="en-US" sz="1800" dirty="0" smtClean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Workflow-specific “skin”, demonstrates …</a:t>
            </a:r>
          </a:p>
        </p:txBody>
      </p:sp>
      <p:pic>
        <p:nvPicPr>
          <p:cNvPr id="26" name="Picture 25" descr="Tab_04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954" y="1262233"/>
            <a:ext cx="3057473" cy="2085427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4084470" y="4339568"/>
            <a:ext cx="1168112" cy="473751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048306" y="817900"/>
            <a:ext cx="741340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367277" y="817900"/>
            <a:ext cx="741340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5578065" y="817900"/>
            <a:ext cx="957402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OpenStudio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17" y="0"/>
            <a:ext cx="691583" cy="6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5400" y="6307667"/>
            <a:ext cx="2768600" cy="5503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/>
          <a:lstStyle/>
          <a:p>
            <a:r>
              <a:rPr lang="en-US" dirty="0" smtClean="0"/>
              <a:t>Modern, Rigorous Development &amp; Deployment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84670" y="790158"/>
            <a:ext cx="9033937" cy="2122373"/>
          </a:xfrm>
          <a:prstGeom prst="rect">
            <a:avLst/>
          </a:prstGeom>
        </p:spPr>
        <p:txBody>
          <a:bodyPr wrap="square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1E1C11"/>
                </a:solidFill>
                <a:ea typeface="ＭＳ Ｐゴシック" pitchFamily="-108" charset="-128"/>
              </a:rPr>
              <a:t>Rigorous approach to creating production software - </a:t>
            </a:r>
            <a:r>
              <a:rPr lang="en-US" sz="2000" b="1" dirty="0" smtClean="0">
                <a:solidFill>
                  <a:srgbClr val="D60043"/>
                </a:solidFill>
                <a:ea typeface="ＭＳ Ｐゴシック" pitchFamily="-108" charset="-128"/>
              </a:rPr>
              <a:t>not a research project!</a:t>
            </a:r>
          </a:p>
          <a:p>
            <a:pPr marL="6889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Formal source management system (</a:t>
            </a:r>
            <a:r>
              <a:rPr lang="en-US" sz="1800" dirty="0" err="1" smtClean="0">
                <a:solidFill>
                  <a:srgbClr val="1E1C11"/>
                </a:solidFill>
                <a:ea typeface="ＭＳ Ｐゴシック" pitchFamily="-108" charset="-128"/>
              </a:rPr>
              <a:t>GitHub</a:t>
            </a: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)</a:t>
            </a:r>
          </a:p>
          <a:p>
            <a:pPr marL="6889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Formal task and bug tracking systems (</a:t>
            </a:r>
            <a:r>
              <a:rPr lang="en-US" sz="1800" dirty="0" err="1" smtClean="0">
                <a:solidFill>
                  <a:srgbClr val="1E1C11"/>
                </a:solidFill>
                <a:ea typeface="ＭＳ Ｐゴシック" pitchFamily="-108" charset="-128"/>
              </a:rPr>
              <a:t>PivotalTracker</a:t>
            </a: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)</a:t>
            </a:r>
          </a:p>
          <a:p>
            <a:pPr marL="6889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Automated continuous integration (CI) tests/dashboards</a:t>
            </a:r>
          </a:p>
          <a:p>
            <a:pPr marL="6889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Formal processes for design document and code reviews</a:t>
            </a:r>
          </a:p>
          <a:p>
            <a:pPr marL="6889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Automated documentation generation</a:t>
            </a:r>
          </a:p>
          <a:p>
            <a:pPr marL="6889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1C11"/>
                </a:solidFill>
                <a:ea typeface="ＭＳ Ｐゴシック" pitchFamily="-108" charset="-128"/>
              </a:rPr>
              <a:t>Bi-weekly “iteration” meetings and packages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4670" y="2768736"/>
            <a:ext cx="4662342" cy="123597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1E1C11"/>
                </a:solidFill>
                <a:latin typeface="+mn-lt"/>
              </a:rPr>
              <a:t>Benefits</a:t>
            </a:r>
          </a:p>
          <a:p>
            <a:pPr marL="68580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1E1C11"/>
                </a:solidFill>
                <a:latin typeface="+mn-lt"/>
              </a:rPr>
              <a:t>Responsiveness to new requirements</a:t>
            </a:r>
          </a:p>
          <a:p>
            <a:pPr marL="68580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1E1C11"/>
                </a:solidFill>
                <a:latin typeface="+mn-lt"/>
              </a:rPr>
              <a:t>Transparent &amp; collaborative</a:t>
            </a:r>
          </a:p>
          <a:p>
            <a:pPr marL="68580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1E1C11"/>
                </a:solidFill>
                <a:latin typeface="+mn-lt"/>
              </a:rPr>
              <a:t>Robust delivery</a:t>
            </a:r>
          </a:p>
        </p:txBody>
      </p:sp>
      <p:pic>
        <p:nvPicPr>
          <p:cNvPr id="28" name="Picture 27" descr="githu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629" y="1225380"/>
            <a:ext cx="2212495" cy="2181186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pivot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38" y="3117261"/>
            <a:ext cx="2880858" cy="2344251"/>
          </a:xfrm>
          <a:prstGeom prst="rect">
            <a:avLst/>
          </a:prstGeom>
          <a:ln>
            <a:solidFill>
              <a:srgbClr val="282B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 rot="18900000">
            <a:off x="7395935" y="2198759"/>
            <a:ext cx="874081" cy="414171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GitHub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B2E"/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sp>
        <p:nvSpPr>
          <p:cNvPr id="44" name="TextBox 43"/>
          <p:cNvSpPr txBox="1"/>
          <p:nvPr/>
        </p:nvSpPr>
        <p:spPr>
          <a:xfrm rot="18900000">
            <a:off x="6725073" y="4141696"/>
            <a:ext cx="851046" cy="414171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Pivotal</a:t>
            </a:r>
          </a:p>
        </p:txBody>
      </p:sp>
      <p:pic>
        <p:nvPicPr>
          <p:cNvPr id="42" name="Picture 41" descr="EnergyPlus_CI_2015-09-0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283" y="4693768"/>
            <a:ext cx="2799029" cy="2039981"/>
          </a:xfrm>
          <a:prstGeom prst="rect">
            <a:avLst/>
          </a:prstGeom>
          <a:ln w="12700" cmpd="sng"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 rot="18900000">
            <a:off x="5470321" y="5659690"/>
            <a:ext cx="1724211" cy="414171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rgbClr val="282B2E"/>
                </a:solidFill>
                <a:latin typeface="+mn-lt"/>
                <a:cs typeface="Arial Narrow"/>
              </a:rPr>
              <a:t>CI D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ashboard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B2E"/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2098" y="4097866"/>
            <a:ext cx="3824436" cy="2667000"/>
            <a:chOff x="4108822" y="3083017"/>
            <a:chExt cx="5136586" cy="3398509"/>
          </a:xfrm>
        </p:grpSpPr>
        <p:sp>
          <p:nvSpPr>
            <p:cNvPr id="30" name="Arc 29"/>
            <p:cNvSpPr/>
            <p:nvPr/>
          </p:nvSpPr>
          <p:spPr>
            <a:xfrm>
              <a:off x="6237438" y="4064485"/>
              <a:ext cx="1209333" cy="1217065"/>
            </a:xfrm>
            <a:prstGeom prst="arc">
              <a:avLst>
                <a:gd name="adj1" fmla="val 9457126"/>
                <a:gd name="adj2" fmla="val 5180399"/>
              </a:avLst>
            </a:prstGeom>
            <a:ln w="38100" cmpd="sng">
              <a:solidFill>
                <a:schemeClr val="accent3">
                  <a:lumMod val="7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Two</a:t>
              </a:r>
            </a:p>
            <a:p>
              <a:pPr algn="ctr"/>
              <a:r>
                <a:rPr lang="en-US" sz="1100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Weeks</a:t>
              </a:r>
              <a:endParaRPr lang="en-US" sz="1100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1" name="Arc 30"/>
            <p:cNvSpPr/>
            <p:nvPr/>
          </p:nvSpPr>
          <p:spPr>
            <a:xfrm>
              <a:off x="6941292" y="3493183"/>
              <a:ext cx="726653" cy="685031"/>
            </a:xfrm>
            <a:prstGeom prst="arc">
              <a:avLst>
                <a:gd name="adj1" fmla="val 9750978"/>
                <a:gd name="adj2" fmla="val 6590763"/>
              </a:avLst>
            </a:prstGeom>
            <a:ln w="1905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Daily</a:t>
              </a:r>
              <a:endParaRPr lang="en-US" sz="1000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2" name="Arc 31"/>
            <p:cNvSpPr/>
            <p:nvPr/>
          </p:nvSpPr>
          <p:spPr>
            <a:xfrm>
              <a:off x="5570792" y="5041270"/>
              <a:ext cx="1482645" cy="1440256"/>
            </a:xfrm>
            <a:prstGeom prst="arc">
              <a:avLst>
                <a:gd name="adj1" fmla="val 8205106"/>
                <a:gd name="adj2" fmla="val 5180399"/>
              </a:avLst>
            </a:prstGeom>
            <a:ln w="57150" cmpd="sng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Six</a:t>
              </a:r>
            </a:p>
            <a:p>
              <a:pPr algn="ctr"/>
              <a:r>
                <a:rPr lang="en-US" sz="11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Months</a:t>
              </a:r>
              <a:endParaRPr lang="en-US" sz="11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959701" y="5763740"/>
              <a:ext cx="611090" cy="14648"/>
            </a:xfrm>
            <a:prstGeom prst="straightConnector1">
              <a:avLst/>
            </a:prstGeom>
            <a:ln w="57150" cmpd="sng">
              <a:solidFill>
                <a:srgbClr val="3D622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olded Corner 33"/>
            <p:cNvSpPr/>
            <p:nvPr/>
          </p:nvSpPr>
          <p:spPr>
            <a:xfrm>
              <a:off x="4108822" y="5124824"/>
              <a:ext cx="850880" cy="1225742"/>
            </a:xfrm>
            <a:prstGeom prst="foldedCorner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bg2">
                      <a:lumMod val="10000"/>
                    </a:schemeClr>
                  </a:solidFill>
                  <a:latin typeface="Arial Narrow"/>
                  <a:cs typeface="Arial Narrow"/>
                </a:rPr>
                <a:t>Release</a:t>
              </a:r>
            </a:p>
            <a:p>
              <a:pPr algn="ctr"/>
              <a:r>
                <a:rPr lang="en-US" sz="1050" dirty="0" smtClean="0">
                  <a:solidFill>
                    <a:schemeClr val="bg2">
                      <a:lumMod val="10000"/>
                    </a:schemeClr>
                  </a:solidFill>
                  <a:latin typeface="Arial Narrow"/>
                  <a:cs typeface="Arial Narrow"/>
                </a:rPr>
                <a:t>Features</a:t>
              </a:r>
              <a:endParaRPr lang="en-US" sz="105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4885803" y="4093780"/>
              <a:ext cx="712764" cy="903543"/>
            </a:xfrm>
            <a:prstGeom prst="foldedCorner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bg2">
                      <a:lumMod val="10000"/>
                    </a:schemeClr>
                  </a:solidFill>
                  <a:latin typeface="Arial Narrow"/>
                  <a:cs typeface="Arial Narrow"/>
                </a:rPr>
                <a:t>High Priority Require-</a:t>
              </a:r>
              <a:r>
                <a:rPr lang="en-US" sz="900" dirty="0" err="1" smtClean="0">
                  <a:solidFill>
                    <a:schemeClr val="bg2">
                      <a:lumMod val="10000"/>
                    </a:schemeClr>
                  </a:solidFill>
                  <a:latin typeface="Arial Narrow"/>
                  <a:cs typeface="Arial Narrow"/>
                </a:rPr>
                <a:t>ments</a:t>
              </a:r>
              <a:endParaRPr lang="en-US" sz="9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6" name="Straight Arrow Connector 35"/>
            <p:cNvCxnSpPr>
              <a:stCxn id="35" idx="3"/>
            </p:cNvCxnSpPr>
            <p:nvPr/>
          </p:nvCxnSpPr>
          <p:spPr>
            <a:xfrm flipV="1">
              <a:off x="5598567" y="4543212"/>
              <a:ext cx="634412" cy="2340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olded Corner 36"/>
            <p:cNvSpPr/>
            <p:nvPr/>
          </p:nvSpPr>
          <p:spPr>
            <a:xfrm>
              <a:off x="5645212" y="3332047"/>
              <a:ext cx="661666" cy="796322"/>
            </a:xfrm>
            <a:prstGeom prst="foldedCorner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2">
                      <a:lumMod val="10000"/>
                    </a:schemeClr>
                  </a:solidFill>
                  <a:latin typeface="Arial Narrow"/>
                  <a:cs typeface="Arial Narrow"/>
                </a:rPr>
                <a:t>Individual Tasks</a:t>
              </a:r>
              <a:endParaRPr lang="en-US" sz="700" dirty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81882" y="3302748"/>
              <a:ext cx="889900" cy="93874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endPara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cxnSp>
          <p:nvCxnSpPr>
            <p:cNvPr id="39" name="Straight Arrow Connector 38"/>
            <p:cNvCxnSpPr>
              <a:stCxn id="37" idx="3"/>
            </p:cNvCxnSpPr>
            <p:nvPr/>
          </p:nvCxnSpPr>
          <p:spPr>
            <a:xfrm>
              <a:off x="6306877" y="3730208"/>
              <a:ext cx="652755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5" idx="2"/>
            </p:cNvCxnSpPr>
            <p:nvPr/>
          </p:nvCxnSpPr>
          <p:spPr>
            <a:xfrm flipH="1" flipV="1">
              <a:off x="5242186" y="4997323"/>
              <a:ext cx="9172" cy="781064"/>
            </a:xfrm>
            <a:prstGeom prst="straightConnector1">
              <a:avLst/>
            </a:prstGeom>
            <a:ln w="57150" cmpd="sng">
              <a:solidFill>
                <a:srgbClr val="3D622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37" idx="2"/>
            </p:cNvCxnSpPr>
            <p:nvPr/>
          </p:nvCxnSpPr>
          <p:spPr>
            <a:xfrm flipV="1">
              <a:off x="5959667" y="4128369"/>
              <a:ext cx="16378" cy="419523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677373" y="3828069"/>
              <a:ext cx="652755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441270" y="4687360"/>
              <a:ext cx="893316" cy="1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052396" y="5803005"/>
              <a:ext cx="1282190" cy="0"/>
            </a:xfrm>
            <a:prstGeom prst="straightConnector1">
              <a:avLst/>
            </a:prstGeom>
            <a:ln w="57150" cmpd="sng">
              <a:solidFill>
                <a:srgbClr val="3D622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189889" y="5309627"/>
              <a:ext cx="1055519" cy="101198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1100" b="1" dirty="0" smtClean="0">
                  <a:solidFill>
                    <a:srgbClr val="1E1C11"/>
                  </a:solidFill>
                  <a:latin typeface="Arial Narrow"/>
                  <a:ea typeface="+mn-ea"/>
                  <a:cs typeface="Arial Narrow"/>
                </a:rPr>
                <a:t>Major</a:t>
              </a:r>
              <a:endPara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1100" b="1" dirty="0" smtClean="0">
                  <a:solidFill>
                    <a:srgbClr val="1E1C11"/>
                  </a:solidFill>
                  <a:latin typeface="Arial Narrow"/>
                  <a:ea typeface="+mn-ea"/>
                  <a:cs typeface="Arial Narrow"/>
                </a:rPr>
                <a:t>Releases</a:t>
              </a:r>
              <a:endPara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189889" y="4220940"/>
              <a:ext cx="1055519" cy="101198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1C11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Minor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1100" b="1" dirty="0" smtClean="0">
                  <a:solidFill>
                    <a:srgbClr val="1E1C11"/>
                  </a:solidFill>
                  <a:latin typeface="Arial Narrow"/>
                  <a:ea typeface="+mn-ea"/>
                  <a:cs typeface="Arial Narrow"/>
                </a:rPr>
                <a:t>Releases</a:t>
              </a:r>
              <a:endPara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89889" y="3310083"/>
              <a:ext cx="1055519" cy="101198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1C11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CI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sz="1100" b="1" noProof="0" dirty="0" smtClean="0">
                  <a:solidFill>
                    <a:srgbClr val="1E1C11"/>
                  </a:solidFill>
                  <a:latin typeface="Arial Narrow"/>
                  <a:ea typeface="+mn-ea"/>
                  <a:cs typeface="Arial Narrow"/>
                </a:rPr>
                <a:t>Testing</a:t>
              </a:r>
              <a:endPara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C1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cxnSp>
          <p:nvCxnSpPr>
            <p:cNvPr id="53" name="Curved Connector 48"/>
            <p:cNvCxnSpPr>
              <a:endCxn id="37" idx="0"/>
            </p:cNvCxnSpPr>
            <p:nvPr/>
          </p:nvCxnSpPr>
          <p:spPr>
            <a:xfrm rot="10800000">
              <a:off x="5976045" y="3332048"/>
              <a:ext cx="1955777" cy="483409"/>
            </a:xfrm>
            <a:prstGeom prst="bentConnector4">
              <a:avLst>
                <a:gd name="adj1" fmla="val 355"/>
                <a:gd name="adj2" fmla="val 151578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48"/>
            <p:cNvCxnSpPr>
              <a:endCxn id="35" idx="0"/>
            </p:cNvCxnSpPr>
            <p:nvPr/>
          </p:nvCxnSpPr>
          <p:spPr>
            <a:xfrm rot="5400000">
              <a:off x="5102490" y="3222713"/>
              <a:ext cx="1010763" cy="731371"/>
            </a:xfrm>
            <a:prstGeom prst="bentConnector3">
              <a:avLst>
                <a:gd name="adj1" fmla="val 724"/>
              </a:avLst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3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324600" y="62484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438312" cy="914400"/>
          </a:xfrm>
        </p:spPr>
        <p:txBody>
          <a:bodyPr/>
          <a:lstStyle/>
          <a:p>
            <a:r>
              <a:rPr lang="en-US" dirty="0" smtClean="0"/>
              <a:t>OpenStudio Killer Feature: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82" y="5358915"/>
            <a:ext cx="8296726" cy="1356912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# Measure structure to replace exterior wall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orig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 construction with new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model.getSurfaces.each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b="1" dirty="0" smtClean="0">
                <a:latin typeface="Courier"/>
                <a:cs typeface="Courier"/>
              </a:rPr>
              <a:t>do</a:t>
            </a:r>
            <a:r>
              <a:rPr lang="en-US" sz="1400" dirty="0" smtClean="0">
                <a:latin typeface="Courier"/>
                <a:cs typeface="Courier"/>
              </a:rPr>
              <a:t> |s|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   if </a:t>
            </a:r>
            <a:r>
              <a:rPr lang="en-US" sz="1400" dirty="0" err="1" smtClean="0">
                <a:solidFill>
                  <a:srgbClr val="282B2E"/>
                </a:solidFill>
                <a:latin typeface="Courier"/>
                <a:cs typeface="Courier"/>
              </a:rPr>
              <a:t>s.outsideBoundaryCondition</a:t>
            </a:r>
            <a:r>
              <a:rPr lang="en-US" sz="1400" dirty="0" smtClean="0">
                <a:solidFill>
                  <a:srgbClr val="282B2E"/>
                </a:solidFill>
                <a:latin typeface="Courier"/>
                <a:cs typeface="Courier"/>
              </a:rPr>
              <a:t> == “Outdoors” </a:t>
            </a:r>
            <a:r>
              <a:rPr lang="en-US" sz="1400" b="1" dirty="0" smtClean="0">
                <a:latin typeface="Courier"/>
                <a:cs typeface="Courier"/>
              </a:rPr>
              <a:t>and </a:t>
            </a:r>
            <a:r>
              <a:rPr lang="en-US" sz="1400" dirty="0" err="1" smtClean="0">
                <a:latin typeface="Courier"/>
                <a:cs typeface="Courier"/>
              </a:rPr>
              <a:t>s.surfaceType</a:t>
            </a:r>
            <a:r>
              <a:rPr lang="en-US" sz="1400" dirty="0" smtClean="0">
                <a:latin typeface="Courier"/>
                <a:cs typeface="Courier"/>
              </a:rPr>
              <a:t> == “Wall”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"/>
                <a:cs typeface="Courier"/>
              </a:rPr>
              <a:t>         if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s.construction.name.get_s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== </a:t>
            </a:r>
            <a:r>
              <a:rPr lang="en-US" sz="1400" dirty="0" err="1">
                <a:latin typeface="Courier"/>
                <a:cs typeface="Courier"/>
              </a:rPr>
              <a:t>orig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        </a:t>
            </a:r>
            <a:r>
              <a:rPr lang="en-US" sz="1400" dirty="0" err="1" smtClean="0">
                <a:latin typeface="Courier"/>
                <a:cs typeface="Courier"/>
              </a:rPr>
              <a:t>s.setConstruction</a:t>
            </a:r>
            <a:r>
              <a:rPr lang="en-US" sz="1400" dirty="0" smtClean="0">
                <a:latin typeface="Courier"/>
                <a:cs typeface="Courier"/>
              </a:rPr>
              <a:t>(new)</a:t>
            </a:r>
          </a:p>
        </p:txBody>
      </p:sp>
      <p:pic>
        <p:nvPicPr>
          <p:cNvPr id="8" name="Picture 7" descr="Fenestration-Final view03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12" y="3609688"/>
            <a:ext cx="4876800" cy="175522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1145127" y="3000130"/>
            <a:ext cx="394203" cy="335280"/>
          </a:xfrm>
          <a:prstGeom prst="rightArrow">
            <a:avLst/>
          </a:prstGeom>
          <a:solidFill>
            <a:srgbClr val="0052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1145127" y="3857174"/>
            <a:ext cx="394203" cy="335280"/>
          </a:xfrm>
          <a:prstGeom prst="rightArrow">
            <a:avLst/>
          </a:prstGeom>
          <a:solidFill>
            <a:srgbClr val="0052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839484" y="3365690"/>
            <a:ext cx="963932" cy="545068"/>
          </a:xfrm>
          <a:prstGeom prst="foldedCorner">
            <a:avLst/>
          </a:prstGeom>
          <a:solidFill>
            <a:srgbClr val="FFF6CC"/>
          </a:solidFill>
          <a:ln>
            <a:solidFill>
              <a:srgbClr val="1239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Daylighting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Package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4112" y="3723556"/>
            <a:ext cx="3067183" cy="13424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5400000">
            <a:off x="8032842" y="3495258"/>
            <a:ext cx="394203" cy="335280"/>
          </a:xfrm>
          <a:prstGeom prst="rightArrow">
            <a:avLst/>
          </a:prstGeom>
          <a:solidFill>
            <a:srgbClr val="0052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8050760" y="4344699"/>
            <a:ext cx="358366" cy="335280"/>
          </a:xfrm>
          <a:prstGeom prst="rightArrow">
            <a:avLst/>
          </a:prstGeom>
          <a:solidFill>
            <a:srgbClr val="0052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/>
          <p:cNvSpPr/>
          <p:nvPr/>
        </p:nvSpPr>
        <p:spPr>
          <a:xfrm>
            <a:off x="7727199" y="3862476"/>
            <a:ext cx="963932" cy="545068"/>
          </a:xfrm>
          <a:prstGeom prst="foldedCorner">
            <a:avLst/>
          </a:prstGeom>
          <a:solidFill>
            <a:srgbClr val="FFF6CC"/>
          </a:solidFill>
          <a:ln>
            <a:solidFill>
              <a:srgbClr val="1239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Add Heat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Recovery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" name="Picture 17" descr="OpenStudio_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299" y="3652185"/>
            <a:ext cx="322628" cy="32262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18650" y="778325"/>
            <a:ext cx="8395434" cy="15015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Measures: scripts that operate on model &amp; results</a:t>
            </a:r>
          </a:p>
          <a:p>
            <a:pPr indent="-180975">
              <a:spcBef>
                <a:spcPts val="0"/>
              </a:spcBef>
            </a:pPr>
            <a:r>
              <a:rPr lang="en-US" sz="1800" dirty="0"/>
              <a:t>T</a:t>
            </a:r>
            <a:r>
              <a:rPr lang="en-US" sz="1800" dirty="0" smtClean="0"/>
              <a:t>ransform model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/>
              <a:t> apply ECM, </a:t>
            </a:r>
            <a:r>
              <a:rPr lang="en-US" sz="1800" i="1" dirty="0" smtClean="0"/>
              <a:t>e.g.</a:t>
            </a:r>
            <a:r>
              <a:rPr lang="en-US" sz="1800" dirty="0" smtClean="0"/>
              <a:t>, replace constructions, daylighting package, etc.</a:t>
            </a:r>
          </a:p>
          <a:p>
            <a:pPr indent="-180975">
              <a:spcBef>
                <a:spcPts val="0"/>
              </a:spcBef>
            </a:pPr>
            <a:r>
              <a:rPr lang="en-US" sz="1800" dirty="0" smtClean="0"/>
              <a:t>Can be arbitrarily surgical, </a:t>
            </a:r>
            <a:r>
              <a:rPr lang="en-US" sz="1800" i="1" dirty="0" smtClean="0"/>
              <a:t>e.g.</a:t>
            </a:r>
            <a:r>
              <a:rPr lang="en-US" sz="1800" dirty="0" smtClean="0"/>
              <a:t>, daylighting measure sensitive to space-type</a:t>
            </a:r>
          </a:p>
          <a:p>
            <a:pPr indent="-180975">
              <a:spcBef>
                <a:spcPts val="0"/>
              </a:spcBef>
            </a:pPr>
            <a:r>
              <a:rPr lang="en-US" sz="1800" dirty="0" smtClean="0"/>
              <a:t>Perform these actions repeatedly, consistently &amp; quickly on any model</a:t>
            </a:r>
          </a:p>
          <a:p>
            <a:pPr indent="-180975">
              <a:spcBef>
                <a:spcPts val="0"/>
              </a:spcBef>
            </a:pPr>
            <a:r>
              <a:rPr lang="en-US" sz="1800" dirty="0" smtClean="0"/>
              <a:t>An open way of extending functionality &amp; transferring knowledge</a:t>
            </a:r>
          </a:p>
        </p:txBody>
      </p:sp>
      <p:pic>
        <p:nvPicPr>
          <p:cNvPr id="6" name="Picture 5" descr="Fenestration-Baseline view03.pn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28" b="100000" l="11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71" y="2224626"/>
            <a:ext cx="4849241" cy="1686934"/>
          </a:xfrm>
          <a:prstGeom prst="rect">
            <a:avLst/>
          </a:prstGeom>
        </p:spPr>
      </p:pic>
      <p:pic>
        <p:nvPicPr>
          <p:cNvPr id="12" name="Picture 11" descr="OpenStudio_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648" y="3150547"/>
            <a:ext cx="322628" cy="32262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2013" y="2501277"/>
            <a:ext cx="3065640" cy="10698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9" descr="OpenStudio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17" y="0"/>
            <a:ext cx="691583" cy="6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ight Arrow 71"/>
          <p:cNvSpPr/>
          <p:nvPr/>
        </p:nvSpPr>
        <p:spPr>
          <a:xfrm>
            <a:off x="2206332" y="1754238"/>
            <a:ext cx="482533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olded Corner 83"/>
          <p:cNvSpPr/>
          <p:nvPr/>
        </p:nvSpPr>
        <p:spPr>
          <a:xfrm>
            <a:off x="1611483" y="1881865"/>
            <a:ext cx="608614" cy="346789"/>
          </a:xfrm>
          <a:prstGeom prst="foldedCorner">
            <a:avLst/>
          </a:prstGeom>
          <a:solidFill>
            <a:srgbClr val="FFF6CC"/>
          </a:solidFill>
          <a:ln>
            <a:solidFill>
              <a:srgbClr val="1239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ECM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3" name="Folded Corner 82"/>
          <p:cNvSpPr/>
          <p:nvPr/>
        </p:nvSpPr>
        <p:spPr>
          <a:xfrm>
            <a:off x="1518433" y="1788815"/>
            <a:ext cx="608614" cy="346789"/>
          </a:xfrm>
          <a:prstGeom prst="foldedCorner">
            <a:avLst/>
          </a:prstGeom>
          <a:solidFill>
            <a:srgbClr val="FFF6CC"/>
          </a:solidFill>
          <a:ln>
            <a:solidFill>
              <a:srgbClr val="1239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ECM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2" name="Folded Corner 81"/>
          <p:cNvSpPr/>
          <p:nvPr/>
        </p:nvSpPr>
        <p:spPr>
          <a:xfrm>
            <a:off x="1437253" y="1695765"/>
            <a:ext cx="608614" cy="346789"/>
          </a:xfrm>
          <a:prstGeom prst="foldedCorner">
            <a:avLst/>
          </a:prstGeom>
          <a:solidFill>
            <a:srgbClr val="FFF6CC"/>
          </a:solidFill>
          <a:ln>
            <a:solidFill>
              <a:srgbClr val="1239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ECM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" name="Picture 70" descr="smallhotel_whole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89908" l="1066" r="99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10" y="1631263"/>
            <a:ext cx="1146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4021827" y="1231701"/>
            <a:ext cx="86859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Screen Shot 2015-01-08 at 8.03.25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900" y="1348479"/>
            <a:ext cx="1877500" cy="1129144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324600" y="62484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895512" cy="914400"/>
          </a:xfrm>
        </p:spPr>
        <p:txBody>
          <a:bodyPr/>
          <a:lstStyle/>
          <a:p>
            <a:r>
              <a:rPr lang="en-US" dirty="0" smtClean="0"/>
              <a:t>Cooking with Gas: Measures </a:t>
            </a:r>
            <a:r>
              <a:rPr lang="en-US" dirty="0"/>
              <a:t>+ </a:t>
            </a:r>
            <a:r>
              <a:rPr lang="en-US" dirty="0" smtClean="0"/>
              <a:t>OpenStudio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06" y="875772"/>
            <a:ext cx="5836277" cy="457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ECM package optimization</a:t>
            </a:r>
          </a:p>
        </p:txBody>
      </p:sp>
      <p:cxnSp>
        <p:nvCxnSpPr>
          <p:cNvPr id="45" name="Straight Connector 44"/>
          <p:cNvCxnSpPr>
            <a:stCxn id="47" idx="6"/>
            <a:endCxn id="46" idx="1"/>
          </p:cNvCxnSpPr>
          <p:nvPr/>
        </p:nvCxnSpPr>
        <p:spPr>
          <a:xfrm>
            <a:off x="5021807" y="1381324"/>
            <a:ext cx="1683793" cy="124501"/>
          </a:xfrm>
          <a:prstGeom prst="line">
            <a:avLst/>
          </a:prstGeom>
          <a:ln w="28575" cmpd="sng">
            <a:solidFill>
              <a:srgbClr val="FF0000"/>
            </a:solidFill>
            <a:tailEnd type="non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1336548"/>
            <a:ext cx="2211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Do not apply ERV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817431" y="1319285"/>
            <a:ext cx="204376" cy="1240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>
            <a:stCxn id="49" idx="6"/>
            <a:endCxn id="50" idx="1"/>
          </p:cNvCxnSpPr>
          <p:nvPr/>
        </p:nvCxnSpPr>
        <p:spPr>
          <a:xfrm flipV="1">
            <a:off x="5439250" y="2005316"/>
            <a:ext cx="885350" cy="408768"/>
          </a:xfrm>
          <a:prstGeom prst="line">
            <a:avLst/>
          </a:prstGeom>
          <a:ln w="28575" cmpd="sng">
            <a:solidFill>
              <a:srgbClr val="FF0000"/>
            </a:solidFill>
            <a:tailEnd type="non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24600" y="1836039"/>
            <a:ext cx="252047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0000"/>
                </a:solidFill>
              </a:rPr>
              <a:t>If you want this site EUI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73" name="Picture 72" descr="OpenStudio_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30" y="1563279"/>
            <a:ext cx="322628" cy="322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176" y="1718427"/>
            <a:ext cx="5334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+</a:t>
            </a:r>
          </a:p>
        </p:txBody>
      </p:sp>
      <p:sp>
        <p:nvSpPr>
          <p:cNvPr id="49" name="Oval 48"/>
          <p:cNvSpPr/>
          <p:nvPr/>
        </p:nvSpPr>
        <p:spPr>
          <a:xfrm>
            <a:off x="4999912" y="2304604"/>
            <a:ext cx="439338" cy="21896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pri_sch_Wall U-Value3B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870" y="3324120"/>
            <a:ext cx="1294468" cy="1210795"/>
          </a:xfrm>
          <a:prstGeom prst="rect">
            <a:avLst/>
          </a:prstGeom>
        </p:spPr>
      </p:pic>
      <p:pic>
        <p:nvPicPr>
          <p:cNvPr id="31" name="Picture 30" descr="pri_sch_Window-To-Wall Ratio 3B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0824" y="3362292"/>
            <a:ext cx="1405231" cy="117262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20507" y="3001074"/>
            <a:ext cx="3099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600" dirty="0" smtClean="0">
                <a:solidFill>
                  <a:srgbClr val="282B2E"/>
                </a:solidFill>
              </a:rPr>
              <a:t>Input parameter distributions</a:t>
            </a:r>
            <a:endParaRPr lang="en-US" sz="1600" dirty="0">
              <a:solidFill>
                <a:srgbClr val="282B2E"/>
              </a:solidFill>
            </a:endParaRPr>
          </a:p>
        </p:txBody>
      </p:sp>
      <p:pic>
        <p:nvPicPr>
          <p:cNvPr id="14" name="Picture 13" descr="retail_5A_EUI_dis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535" y="2848323"/>
            <a:ext cx="1962335" cy="19821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0771" y="3187189"/>
            <a:ext cx="1279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282B2E"/>
                </a:solidFill>
              </a:rPr>
              <a:t>Output</a:t>
            </a:r>
          </a:p>
          <a:p>
            <a:r>
              <a:rPr lang="en-US" sz="1600" dirty="0" smtClean="0">
                <a:solidFill>
                  <a:srgbClr val="282B2E"/>
                </a:solidFill>
              </a:rPr>
              <a:t>distributions</a:t>
            </a:r>
            <a:endParaRPr lang="en-US" sz="1600" dirty="0">
              <a:solidFill>
                <a:srgbClr val="282B2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135" y="4541891"/>
            <a:ext cx="109461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sz="1400" dirty="0" smtClean="0">
                <a:solidFill>
                  <a:srgbClr val="282B2E"/>
                </a:solidFill>
              </a:rPr>
              <a:t>EUI</a:t>
            </a:r>
            <a:endParaRPr lang="en-US" sz="1400" dirty="0">
              <a:solidFill>
                <a:srgbClr val="282B2E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65805" y="2617333"/>
            <a:ext cx="7161213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But also uncertainty analysis</a:t>
            </a:r>
            <a:r>
              <a:rPr lang="en-US" sz="2000" b="1" dirty="0"/>
              <a:t> </a:t>
            </a:r>
            <a:r>
              <a:rPr lang="en-US" sz="20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1" dirty="0" smtClean="0"/>
              <a:t> ranges instead of point estimates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93372" y="3701945"/>
            <a:ext cx="5334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+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265806" y="4804442"/>
            <a:ext cx="6208533" cy="402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And calibration </a:t>
            </a:r>
            <a:r>
              <a:rPr lang="en-US" sz="20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1" dirty="0" smtClean="0">
                <a:latin typeface="+mn-lt"/>
                <a:ea typeface="Wingdings"/>
                <a:cs typeface="Wingdings"/>
                <a:sym typeface="Wingdings"/>
              </a:rPr>
              <a:t> Better estimates for existing buildings</a:t>
            </a:r>
            <a:endParaRPr lang="en-US" sz="2000" b="1" dirty="0"/>
          </a:p>
        </p:txBody>
      </p:sp>
      <p:pic>
        <p:nvPicPr>
          <p:cNvPr id="4" name="Picture 2" descr="C:\Projects\ASHRAE_Calibration\seb_baseboard_seed_elec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1" y="5268351"/>
            <a:ext cx="2273880" cy="14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rojects\ASHRAE_Calibration\seb_rgenoud_elec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9118" y="5257652"/>
            <a:ext cx="2272482" cy="14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1307182" y="5256455"/>
            <a:ext cx="1676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600" dirty="0" smtClean="0">
                <a:solidFill>
                  <a:srgbClr val="282B2E"/>
                </a:solidFill>
              </a:rPr>
              <a:t>Monthly bills</a:t>
            </a:r>
            <a:endParaRPr lang="en-US" sz="1600" dirty="0">
              <a:solidFill>
                <a:srgbClr val="282B2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42095" y="5202149"/>
            <a:ext cx="233709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600" dirty="0" smtClean="0">
                <a:solidFill>
                  <a:srgbClr val="282B2E"/>
                </a:solidFill>
              </a:rPr>
              <a:t>Calibrated Monthly kWh</a:t>
            </a:r>
            <a:endParaRPr lang="en-US" sz="1600" dirty="0">
              <a:solidFill>
                <a:srgbClr val="282B2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350441" y="5983307"/>
            <a:ext cx="5334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70590" y="5981916"/>
            <a:ext cx="5334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+</a:t>
            </a:r>
          </a:p>
        </p:txBody>
      </p:sp>
      <p:sp>
        <p:nvSpPr>
          <p:cNvPr id="59" name="Folded Corner 58"/>
          <p:cNvSpPr/>
          <p:nvPr/>
        </p:nvSpPr>
        <p:spPr>
          <a:xfrm>
            <a:off x="1367943" y="1614585"/>
            <a:ext cx="608614" cy="346789"/>
          </a:xfrm>
          <a:prstGeom prst="foldedCorner">
            <a:avLst/>
          </a:prstGeom>
          <a:solidFill>
            <a:srgbClr val="FFF6CC"/>
          </a:solidFill>
          <a:ln>
            <a:solidFill>
              <a:srgbClr val="1239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ECM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0" name="Picture 59" descr="OpenStudio_logo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256" y="1402684"/>
            <a:ext cx="360872" cy="363642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722704" y="1633124"/>
            <a:ext cx="919568" cy="5765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282B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Optimizer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(EUI, ROI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…)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16" b="97419" l="0" r="98396">
                        <a14:foregroundMark x1="14973" y1="38065" x2="75401" y2="30968"/>
                        <a14:foregroundMark x1="25668" y1="18710" x2="36898" y2="15484"/>
                        <a14:backgroundMark x1="72193" y1="8387" x2="91979" y2="26452"/>
                        <a14:backgroundMark x1="6952" y1="20645" x2="25668" y2="8387"/>
                        <a14:backgroundMark x1="62032" y1="20000" x2="77005" y2="2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29" y="1206719"/>
            <a:ext cx="778914" cy="645745"/>
          </a:xfrm>
          <a:prstGeom prst="rect">
            <a:avLst/>
          </a:prstGeom>
        </p:spPr>
      </p:pic>
      <p:pic>
        <p:nvPicPr>
          <p:cNvPr id="95" name="Picture 94" descr="OpenStudio_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44" y="1178064"/>
            <a:ext cx="354891" cy="354891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641496" y="3611369"/>
            <a:ext cx="919568" cy="5765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282B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Sampler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16" b="97419" l="0" r="98396">
                        <a14:foregroundMark x1="14973" y1="38065" x2="75401" y2="30968"/>
                        <a14:foregroundMark x1="25668" y1="18710" x2="36898" y2="15484"/>
                        <a14:backgroundMark x1="72193" y1="8387" x2="91979" y2="26452"/>
                        <a14:backgroundMark x1="6952" y1="20645" x2="25668" y2="8387"/>
                        <a14:backgroundMark x1="62032" y1="20000" x2="77005" y2="2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321" y="3184964"/>
            <a:ext cx="778914" cy="645745"/>
          </a:xfrm>
          <a:prstGeom prst="rect">
            <a:avLst/>
          </a:prstGeom>
        </p:spPr>
      </p:pic>
      <p:pic>
        <p:nvPicPr>
          <p:cNvPr id="98" name="Picture 97" descr="OpenStudio_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836" y="3156309"/>
            <a:ext cx="354891" cy="354891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2417210" y="3701945"/>
            <a:ext cx="533400" cy="3810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+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21901" y="4409638"/>
            <a:ext cx="12276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sz="1400" dirty="0" smtClean="0">
                <a:solidFill>
                  <a:srgbClr val="282B2E"/>
                </a:solidFill>
              </a:rPr>
              <a:t>Chiller COP</a:t>
            </a:r>
            <a:endParaRPr lang="en-US" sz="1400" dirty="0">
              <a:solidFill>
                <a:srgbClr val="282B2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0171" y="4409638"/>
            <a:ext cx="121165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sz="1400" dirty="0" smtClean="0">
                <a:solidFill>
                  <a:srgbClr val="282B2E"/>
                </a:solidFill>
              </a:rPr>
              <a:t>Wall U Value</a:t>
            </a:r>
            <a:endParaRPr lang="en-US" sz="1400" dirty="0">
              <a:solidFill>
                <a:srgbClr val="282B2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342214" y="5889141"/>
            <a:ext cx="919568" cy="5765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282B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Optimizer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(Residuals)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16" b="97419" l="0" r="98396">
                        <a14:foregroundMark x1="14973" y1="38065" x2="75401" y2="30968"/>
                        <a14:foregroundMark x1="25668" y1="18710" x2="36898" y2="15484"/>
                        <a14:backgroundMark x1="72193" y1="8387" x2="91979" y2="26452"/>
                        <a14:backgroundMark x1="6952" y1="20645" x2="25668" y2="8387"/>
                        <a14:backgroundMark x1="62032" y1="20000" x2="77005" y2="2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039" y="5462736"/>
            <a:ext cx="778914" cy="645745"/>
          </a:xfrm>
          <a:prstGeom prst="rect">
            <a:avLst/>
          </a:prstGeom>
        </p:spPr>
      </p:pic>
      <p:pic>
        <p:nvPicPr>
          <p:cNvPr id="107" name="Picture 106" descr="OpenStudio_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54" y="5434081"/>
            <a:ext cx="354891" cy="354891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4077905" y="1005015"/>
            <a:ext cx="80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282B2E"/>
                </a:solidFill>
              </a:rPr>
              <a:t>Measures</a:t>
            </a:r>
            <a:endParaRPr lang="en-US" sz="1050" dirty="0">
              <a:solidFill>
                <a:srgbClr val="282B2E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4911440" y="1238129"/>
            <a:ext cx="86859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004013" y="1011443"/>
            <a:ext cx="6591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282B2E"/>
                </a:solidFill>
              </a:rPr>
              <a:t>Outputs</a:t>
            </a:r>
            <a:endParaRPr lang="en-US" sz="1050" dirty="0">
              <a:solidFill>
                <a:srgbClr val="282B2E"/>
              </a:solidFill>
            </a:endParaRPr>
          </a:p>
        </p:txBody>
      </p:sp>
      <p:pic>
        <p:nvPicPr>
          <p:cNvPr id="74" name="Picture 73" descr="smallhotel_whole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89908" l="1066" r="99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0" y="3614591"/>
            <a:ext cx="1146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OpenStudio_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60" y="3546607"/>
            <a:ext cx="322628" cy="322628"/>
          </a:xfrm>
          <a:prstGeom prst="rect">
            <a:avLst/>
          </a:prstGeom>
        </p:spPr>
      </p:pic>
      <p:pic>
        <p:nvPicPr>
          <p:cNvPr id="76" name="Picture 75" descr="smallhotel_whole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89908" l="1066" r="99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26" y="5881348"/>
            <a:ext cx="11463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 descr="OpenStudio_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4" y="5813364"/>
            <a:ext cx="322628" cy="322628"/>
          </a:xfrm>
          <a:prstGeom prst="rect">
            <a:avLst/>
          </a:prstGeom>
        </p:spPr>
      </p:pic>
      <p:pic>
        <p:nvPicPr>
          <p:cNvPr id="85" name="Picture 84" descr="pri_sch_Window-To-Wall Ratio 3B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2538" y="5570264"/>
            <a:ext cx="721106" cy="601741"/>
          </a:xfrm>
          <a:prstGeom prst="rect">
            <a:avLst/>
          </a:prstGeom>
        </p:spPr>
      </p:pic>
      <p:pic>
        <p:nvPicPr>
          <p:cNvPr id="86" name="Picture 85" descr="pri_sch_Wall U-Value3B.p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747" y="6090358"/>
            <a:ext cx="803763" cy="751808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346837" y="5278282"/>
            <a:ext cx="19113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600" dirty="0" smtClean="0">
                <a:solidFill>
                  <a:srgbClr val="282B2E"/>
                </a:solidFill>
              </a:rPr>
              <a:t>Input uncertainties</a:t>
            </a:r>
            <a:endParaRPr lang="en-US" sz="1600" dirty="0">
              <a:solidFill>
                <a:srgbClr val="282B2E"/>
              </a:solidFill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16" b="97419" l="0" r="98396">
                        <a14:foregroundMark x1="14973" y1="38065" x2="75401" y2="30968"/>
                        <a14:foregroundMark x1="25668" y1="18710" x2="36898" y2="15484"/>
                        <a14:backgroundMark x1="72193" y1="8387" x2="91979" y2="26452"/>
                        <a14:backgroundMark x1="6952" y1="20645" x2="25668" y2="8387"/>
                        <a14:backgroundMark x1="62032" y1="20000" x2="77005" y2="2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822" y="276554"/>
            <a:ext cx="1379895" cy="1143978"/>
          </a:xfrm>
          <a:prstGeom prst="rect">
            <a:avLst/>
          </a:prstGeom>
        </p:spPr>
      </p:pic>
      <p:pic>
        <p:nvPicPr>
          <p:cNvPr id="70" name="Picture 69" descr="OpenStudio_logo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17" y="0"/>
            <a:ext cx="691583" cy="691583"/>
          </a:xfrm>
          <a:prstGeom prst="rect">
            <a:avLst/>
          </a:prstGeom>
        </p:spPr>
      </p:pic>
      <p:sp>
        <p:nvSpPr>
          <p:cNvPr id="79" name="Right Arrow 78"/>
          <p:cNvSpPr/>
          <p:nvPr/>
        </p:nvSpPr>
        <p:spPr>
          <a:xfrm>
            <a:off x="3647304" y="1795390"/>
            <a:ext cx="482533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3921341" y="3732968"/>
            <a:ext cx="699824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5594071" y="3737036"/>
            <a:ext cx="885874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4439358" y="6003157"/>
            <a:ext cx="885874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289343" y="6004291"/>
            <a:ext cx="482533" cy="343912"/>
          </a:xfrm>
          <a:prstGeom prst="rightArrow">
            <a:avLst/>
          </a:prstGeom>
          <a:gradFill flip="none" rotWithShape="1">
            <a:gsLst>
              <a:gs pos="2000">
                <a:schemeClr val="bg1"/>
              </a:gs>
              <a:gs pos="66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6" grpId="0" animBg="1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0"/>
            <a:ext cx="843831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Measures Are Also for Customized Reporting &amp; QAQC</a:t>
            </a:r>
            <a:endParaRPr lang="en-US" dirty="0"/>
          </a:p>
        </p:txBody>
      </p:sp>
      <p:pic>
        <p:nvPicPr>
          <p:cNvPr id="11" name="Picture 10" descr="Screen Shot 2015-07-23 at 10.04.10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14" y="883547"/>
            <a:ext cx="3598411" cy="1360120"/>
          </a:xfrm>
          <a:prstGeom prst="rect">
            <a:avLst/>
          </a:prstGeom>
        </p:spPr>
      </p:pic>
      <p:pic>
        <p:nvPicPr>
          <p:cNvPr id="9" name="Picture 8" descr="OpenStudio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17" y="0"/>
            <a:ext cx="691583" cy="691583"/>
          </a:xfrm>
          <a:prstGeom prst="rect">
            <a:avLst/>
          </a:prstGeom>
        </p:spPr>
      </p:pic>
      <p:pic>
        <p:nvPicPr>
          <p:cNvPr id="7" name="Picture 6" descr="Measure_SpaceTypeReport_2015-09-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44" y="4083457"/>
            <a:ext cx="3752200" cy="27660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268" y="717897"/>
            <a:ext cx="2070731" cy="372756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Monthly end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 uses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863" y="3730126"/>
            <a:ext cx="1945670" cy="372756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f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t</a:t>
            </a:r>
            <a:r>
              <a:rPr lang="en-US" sz="2000" b="1" baseline="300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2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 by space-type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pic>
        <p:nvPicPr>
          <p:cNvPr id="17" name="Picture 16" descr="Screen Shot 2015-07-23 at 10.04.10 A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47" y="2218267"/>
            <a:ext cx="3598411" cy="1454261"/>
          </a:xfrm>
          <a:prstGeom prst="rect">
            <a:avLst/>
          </a:prstGeom>
        </p:spPr>
      </p:pic>
      <p:pic>
        <p:nvPicPr>
          <p:cNvPr id="10" name="Picture 9" descr="Screen Shot 2015-07-23 at 10.04.48 A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541" y="832399"/>
            <a:ext cx="5661083" cy="19414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79920" y="718969"/>
            <a:ext cx="3409256" cy="372756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Zone condition histogram (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hrs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 spent in temp range)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pic>
        <p:nvPicPr>
          <p:cNvPr id="3" name="Picture 2" descr="psy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33" y="2806598"/>
            <a:ext cx="4707473" cy="39674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1407" y="5655736"/>
            <a:ext cx="1710277" cy="71120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Results Can Be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Interactive Too!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cs typeface="Arial Narrow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80000" y="6019799"/>
            <a:ext cx="2260600" cy="0"/>
          </a:xfrm>
          <a:prstGeom prst="straightConnector1">
            <a:avLst/>
          </a:prstGeom>
          <a:ln>
            <a:solidFill>
              <a:srgbClr val="7AC143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14531" y="5706533"/>
            <a:ext cx="0" cy="618067"/>
          </a:xfrm>
          <a:prstGeom prst="straightConnector1">
            <a:avLst/>
          </a:prstGeom>
          <a:ln>
            <a:solidFill>
              <a:srgbClr val="7AC143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682997" y="3589859"/>
            <a:ext cx="3403611" cy="1447797"/>
            <a:chOff x="3488256" y="3835402"/>
            <a:chExt cx="3403611" cy="1447797"/>
          </a:xfrm>
        </p:grpSpPr>
        <p:pic>
          <p:nvPicPr>
            <p:cNvPr id="6" name="Picture 5" descr="Screen Shot 2015-07-24 at 10.48.45 A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143" b="89547" l="2948" r="924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8256" y="3843499"/>
              <a:ext cx="3403611" cy="1439700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5096937" y="3835402"/>
              <a:ext cx="0" cy="956733"/>
            </a:xfrm>
            <a:prstGeom prst="straightConnector1">
              <a:avLst/>
            </a:prstGeom>
            <a:ln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>
            <a:xfrm>
              <a:off x="4376992" y="4176519"/>
              <a:ext cx="1482645" cy="344681"/>
            </a:xfrm>
            <a:prstGeom prst="arc">
              <a:avLst>
                <a:gd name="adj1" fmla="val 10060060"/>
                <a:gd name="adj2" fmla="val 9578357"/>
              </a:avLst>
            </a:prstGeom>
            <a:ln w="28575" cmpd="sng">
              <a:solidFill>
                <a:schemeClr val="accent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6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25536" y="1692857"/>
            <a:ext cx="3487192" cy="3014620"/>
            <a:chOff x="5350937" y="1447314"/>
            <a:chExt cx="3487192" cy="3014620"/>
          </a:xfrm>
        </p:grpSpPr>
        <p:pic>
          <p:nvPicPr>
            <p:cNvPr id="24" name="Picture 23" descr="os_dependancy_wheel_ver10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0937" y="1447314"/>
              <a:ext cx="3487192" cy="285375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502399" y="4148668"/>
              <a:ext cx="1270001" cy="3132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24600" y="62484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9" y="0"/>
            <a:ext cx="8438312" cy="914400"/>
          </a:xfrm>
        </p:spPr>
        <p:txBody>
          <a:bodyPr/>
          <a:lstStyle/>
          <a:p>
            <a:r>
              <a:rPr lang="en-US" dirty="0" smtClean="0"/>
              <a:t>Building </a:t>
            </a:r>
            <a:r>
              <a:rPr lang="en-US" dirty="0"/>
              <a:t>Component Library (</a:t>
            </a:r>
            <a:r>
              <a:rPr lang="en-US" dirty="0">
                <a:hlinkClick r:id="rId3"/>
              </a:rPr>
              <a:t>bcl.nrel.gov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2" y="752617"/>
            <a:ext cx="8785752" cy="10741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Online repository of measures &amp; other model data (</a:t>
            </a:r>
            <a:r>
              <a:rPr lang="en-US" sz="2000" b="1" i="1" dirty="0" smtClean="0"/>
              <a:t>e.g.</a:t>
            </a:r>
            <a:r>
              <a:rPr lang="en-US" sz="2000" b="1" dirty="0" smtClean="0"/>
              <a:t>, schedules, weather files)</a:t>
            </a:r>
          </a:p>
          <a:p>
            <a:pPr indent="-180975">
              <a:spcBef>
                <a:spcPts val="0"/>
              </a:spcBef>
            </a:pPr>
            <a:r>
              <a:rPr lang="en-US" sz="1800" dirty="0"/>
              <a:t>Integrated with OpenStudio SDK &amp; applications</a:t>
            </a:r>
          </a:p>
          <a:p>
            <a:pPr indent="-180975">
              <a:spcBef>
                <a:spcPts val="0"/>
              </a:spcBef>
            </a:pPr>
            <a:r>
              <a:rPr lang="en-US" sz="1800" dirty="0" smtClean="0"/>
              <a:t>Supports meta-data, versioning, “group” privacy/sharing &amp; API</a:t>
            </a:r>
          </a:p>
        </p:txBody>
      </p:sp>
      <p:pic>
        <p:nvPicPr>
          <p:cNvPr id="5" name="Picture 4" descr="BCL_browse_fenestration_2015-08-0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18" y="4421534"/>
            <a:ext cx="3659456" cy="2320444"/>
          </a:xfrm>
          <a:prstGeom prst="rect">
            <a:avLst/>
          </a:prstGeom>
          <a:ln>
            <a:solidFill>
              <a:srgbClr val="5056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4852" y="5304447"/>
            <a:ext cx="109705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282B2E"/>
                </a:solidFill>
                <a:latin typeface="+mn-lt"/>
              </a:rPr>
              <a:t>Browse &amp; search on web or in app via API</a:t>
            </a:r>
            <a:endParaRPr lang="en-US" sz="1600" dirty="0">
              <a:solidFill>
                <a:srgbClr val="282B2E"/>
              </a:solidFill>
              <a:latin typeface="+mn-lt"/>
            </a:endParaRPr>
          </a:p>
        </p:txBody>
      </p:sp>
      <p:pic>
        <p:nvPicPr>
          <p:cNvPr id="16" name="Picture 15" descr="OpenStudi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17" y="0"/>
            <a:ext cx="691583" cy="691583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4838795" y="5486840"/>
            <a:ext cx="596240" cy="335280"/>
          </a:xfrm>
          <a:prstGeom prst="rightArrow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6798541" y="4520444"/>
            <a:ext cx="596240" cy="335280"/>
          </a:xfrm>
          <a:prstGeom prst="rightArrow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CL_AEDG_daylighting_2015-08-09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043" y="4702010"/>
            <a:ext cx="3052703" cy="20297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Fenestration-Final view03.pn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255" y="5853506"/>
            <a:ext cx="2498150" cy="8991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9998" y="4487717"/>
            <a:ext cx="14562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82B2E"/>
                </a:solidFill>
                <a:latin typeface="+mn-lt"/>
              </a:rPr>
              <a:t>Use in any OpenStudio app</a:t>
            </a:r>
            <a:endParaRPr lang="en-US" sz="1400" dirty="0">
              <a:solidFill>
                <a:srgbClr val="282B2E"/>
              </a:solidFill>
              <a:latin typeface="+mn-lt"/>
            </a:endParaRPr>
          </a:p>
        </p:txBody>
      </p:sp>
      <p:pic>
        <p:nvPicPr>
          <p:cNvPr id="11" name="Picture 10" descr="bc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" y="1735663"/>
            <a:ext cx="5015443" cy="311573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ight Arrow 25"/>
          <p:cNvSpPr/>
          <p:nvPr/>
        </p:nvSpPr>
        <p:spPr>
          <a:xfrm rot="5400000">
            <a:off x="2837931" y="4759962"/>
            <a:ext cx="423337" cy="33528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7143"/>
      </p:ext>
    </p:extLst>
  </p:cSld>
  <p:clrMapOvr>
    <a:masterClrMapping/>
  </p:clrMapOvr>
</p:sld>
</file>

<file path=ppt/theme/theme1.xml><?xml version="1.0" encoding="utf-8"?>
<a:theme xmlns:a="http://schemas.openxmlformats.org/drawingml/2006/main" name="1_EERE Black Master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62608</TotalTime>
  <Words>1120</Words>
  <Application>Microsoft Office PowerPoint</Application>
  <PresentationFormat>On-screen Show (4:3)</PresentationFormat>
  <Paragraphs>266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1_EERE Black Master</vt:lpstr>
      <vt:lpstr>PowerPoint Presentation</vt:lpstr>
      <vt:lpstr>An Ecosystem: More Than an Engine or a Single Tool</vt:lpstr>
      <vt:lpstr>DOE’s Engine: EnergyPlus (energyplus.net)</vt:lpstr>
      <vt:lpstr>DOE’s Operating System: OpenStudio (openstudio.net)</vt:lpstr>
      <vt:lpstr>Modern, Rigorous Development &amp; Deployment</vt:lpstr>
      <vt:lpstr>OpenStudio Killer Feature: Measures</vt:lpstr>
      <vt:lpstr>Cooking with Gas: Measures + OpenStudio Server</vt:lpstr>
      <vt:lpstr>Measures Are Also for Customized Reporting &amp; QAQC</vt:lpstr>
      <vt:lpstr>Building Component Library (bcl.nrel.gov)</vt:lpstr>
      <vt:lpstr>Technology Performance Exchange (tpex.org)</vt:lpstr>
      <vt:lpstr>A Relevant Ecosystem Example</vt:lpstr>
      <vt:lpstr>EDAPT: Savings-By-Design Program Tracker</vt:lpstr>
      <vt:lpstr>Ecosystem: Online Reference &amp; Learning Resources</vt:lpstr>
      <vt:lpstr>Ecosystem: Online Q&amp;A and Feedback Resources</vt:lpstr>
      <vt:lpstr>Key Strengths of the DOE Ecosystem</vt:lpstr>
      <vt:lpstr>Key Strengths of the DOE Ecosystem</vt:lpstr>
      <vt:lpstr>Key Strengths of the DOE Ecosystem</vt:lpstr>
      <vt:lpstr>Key Strengths of the DOE Ecosystem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Freeman, Jeremiah (CONTR)</dc:creator>
  <cp:lastModifiedBy>Haro, David (Intern)</cp:lastModifiedBy>
  <cp:revision>841</cp:revision>
  <cp:lastPrinted>2013-12-12T20:33:18Z</cp:lastPrinted>
  <dcterms:created xsi:type="dcterms:W3CDTF">2014-03-25T23:15:57Z</dcterms:created>
  <dcterms:modified xsi:type="dcterms:W3CDTF">2015-10-30T16:54:39Z</dcterms:modified>
</cp:coreProperties>
</file>