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1" r:id="rId2"/>
  </p:sldMasterIdLst>
  <p:notesMasterIdLst>
    <p:notesMasterId r:id="rId9"/>
  </p:notesMasterIdLst>
  <p:sldIdLst>
    <p:sldId id="266" r:id="rId3"/>
    <p:sldId id="267" r:id="rId4"/>
    <p:sldId id="286" r:id="rId5"/>
    <p:sldId id="283" r:id="rId6"/>
    <p:sldId id="285" r:id="rId7"/>
    <p:sldId id="284" r:id="rId8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FF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86" autoAdjust="0"/>
    <p:restoredTop sz="94686" autoAdjust="0"/>
  </p:normalViewPr>
  <p:slideViewPr>
    <p:cSldViewPr>
      <p:cViewPr varScale="1">
        <p:scale>
          <a:sx n="106" d="100"/>
          <a:sy n="106" d="100"/>
        </p:scale>
        <p:origin x="-1170" y="-90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5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15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6716A57D-2E80-4E63-816E-C0D4F792727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872858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AE96167-D831-45DF-9B02-3F6FE8D816CE}" type="slidenum">
              <a:rPr lang="en-US" altLang="en-US" smtClean="0"/>
              <a:pPr>
                <a:spcBef>
                  <a:spcPct val="0"/>
                </a:spcBef>
              </a:pPr>
              <a:t>1</a:t>
            </a:fld>
            <a:endParaRPr lang="en-US" altLang="en-US" smtClean="0"/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km-KH" altLang="en-US" smtClean="0">
              <a:latin typeface="Arial" panose="020B0604020202020204" pitchFamily="34" charset="0"/>
              <a:ea typeface="DaunPenh" panose="01010101010101010101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05120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72ADAC-8090-406D-B9FF-71E7E9E5DA9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210212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D15878-DB1C-4789-B7AA-127642774FC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321917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838200"/>
            <a:ext cx="2057400" cy="52879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838200"/>
            <a:ext cx="6019800" cy="52879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439DCA-5642-46A2-B7FE-6E913EFDF0D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635796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8200"/>
            <a:ext cx="8229600" cy="990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2057400"/>
            <a:ext cx="4038600" cy="40687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057400"/>
            <a:ext cx="4038600" cy="40687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5E3C2F-5FDB-4FEF-B817-F7CF03044BC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502579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BC31F6-99C2-4C74-ADD6-E8C63D6481B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800674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8A2967-96EC-4C95-BDEA-89897C37EC0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32146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11DE76-CF3D-4CFF-88E0-F9FBFF8ACE0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6640538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057400"/>
            <a:ext cx="4038600" cy="40687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057400"/>
            <a:ext cx="4038600" cy="40687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B0842E-980E-49D4-AD51-D12E8293203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669790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EC01F9-48CD-4EE4-BB29-B84817878C1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4552305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6A0A49-745B-4BFC-B738-4DA37FA49F3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6939547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01D8B2-5BDE-4FF0-816C-A92128A5794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20198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854C7D-D643-444C-B7AD-048C59F63A3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8083410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DB8C55-4699-4FF5-B4FE-F62BBF88475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0446997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41C713-61E7-4C88-B3DD-83A2090EF6B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4176552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CD9847-1633-4163-BD44-1F829FB69DB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4817638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838200"/>
            <a:ext cx="2057400" cy="52879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838200"/>
            <a:ext cx="6019800" cy="52879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C40778-4828-447B-B5A4-78212F8C953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8174016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8200"/>
            <a:ext cx="8229600" cy="990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2057400"/>
            <a:ext cx="4038600" cy="40687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057400"/>
            <a:ext cx="4038600" cy="40687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E2683F-18BB-4FA3-84BC-AC187D669C9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852171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9C1370-C1FA-4430-A845-8AA992B0100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101654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057400"/>
            <a:ext cx="4038600" cy="40687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057400"/>
            <a:ext cx="4038600" cy="40687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C17729-DB7C-4B3E-91C4-7BE6346CCFE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89996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D32218-0D58-4A51-AAF5-5222C70A932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024340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AD1474-979E-449D-9335-5D6E13CA74E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872330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50C207-1F67-45C7-8908-FB761DEFC4E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593755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EDDDF7-95AC-4D22-B19E-148E970BF09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476836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F8453F-493D-4016-9EAE-F2F11CDE3A6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38716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7" descr="background_officialState_v4_no seal.jpg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838200"/>
            <a:ext cx="82296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2057400"/>
            <a:ext cx="8229600" cy="4068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172200" y="6245225"/>
            <a:ext cx="1981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209800" y="6245225"/>
            <a:ext cx="3886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57200" y="6245225"/>
            <a:ext cx="16764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fld id="{0011CCEE-5F1D-4429-9C23-6B8A414D1D1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accent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accent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accent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accent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accent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accent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accent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accent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accent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8" descr="background_officialState_v4_seal.jpg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838200"/>
            <a:ext cx="82296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05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2057400"/>
            <a:ext cx="8229600" cy="4068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172200" y="6245225"/>
            <a:ext cx="1981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209800" y="6245225"/>
            <a:ext cx="3886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57200" y="6245225"/>
            <a:ext cx="16764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fld id="{2D804E35-F35B-4B9E-9F0E-7219CDA2E5E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accent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accent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accent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accent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accent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accent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accent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accent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accent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8BE1208-5403-4408-B7B0-900D3EF57DA0}" type="slidenum">
              <a:rPr lang="en-US" altLang="en-US" sz="140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400" smtClean="0"/>
          </a:p>
        </p:txBody>
      </p:sp>
      <p:sp>
        <p:nvSpPr>
          <p:cNvPr id="4099" name="Rectangle 4"/>
          <p:cNvSpPr>
            <a:spLocks noChangeArrowheads="1"/>
          </p:cNvSpPr>
          <p:nvPr/>
        </p:nvSpPr>
        <p:spPr bwMode="auto">
          <a:xfrm>
            <a:off x="0" y="838199"/>
            <a:ext cx="9144000" cy="1565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b="1" dirty="0" smtClean="0">
                <a:solidFill>
                  <a:srgbClr val="3333FF"/>
                </a:solidFill>
              </a:rPr>
              <a:t>Modeling Needs and Considerations for Energy Efficiency Ex Ante and Ex Post Savings Estimates</a:t>
            </a:r>
            <a:endParaRPr lang="en-US" altLang="en-US" b="1" dirty="0">
              <a:solidFill>
                <a:srgbClr val="3333FF"/>
              </a:solidFill>
            </a:endParaRPr>
          </a:p>
        </p:txBody>
      </p:sp>
      <p:sp>
        <p:nvSpPr>
          <p:cNvPr id="4101" name="Rectangle 9"/>
          <p:cNvSpPr>
            <a:spLocks noChangeArrowheads="1"/>
          </p:cNvSpPr>
          <p:nvPr/>
        </p:nvSpPr>
        <p:spPr bwMode="auto">
          <a:xfrm>
            <a:off x="457200" y="6248400"/>
            <a:ext cx="304800" cy="3048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km-KH" altLang="en-US" sz="1800"/>
          </a:p>
        </p:txBody>
      </p:sp>
      <p:sp>
        <p:nvSpPr>
          <p:cNvPr id="7" name="Rectangle 8"/>
          <p:cNvSpPr>
            <a:spLocks noChangeArrowheads="1"/>
          </p:cNvSpPr>
          <p:nvPr/>
        </p:nvSpPr>
        <p:spPr bwMode="auto">
          <a:xfrm>
            <a:off x="304800" y="5448300"/>
            <a:ext cx="8839200" cy="220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en-US" altLang="en-US" sz="1600" b="1" dirty="0"/>
              <a:t/>
            </a:r>
            <a:br>
              <a:rPr lang="en-US" altLang="en-US" sz="1600" b="1" dirty="0"/>
            </a:br>
            <a:r>
              <a:rPr lang="en-US" altLang="en-US" sz="2400" b="1" dirty="0" smtClean="0"/>
              <a:t>Workshop: </a:t>
            </a:r>
            <a:r>
              <a:rPr lang="en-US" sz="2400" b="1" dirty="0" smtClean="0"/>
              <a:t>Energy </a:t>
            </a:r>
            <a:r>
              <a:rPr lang="en-US" sz="2400" b="1" dirty="0"/>
              <a:t>Modeling Tools and their Applications in Energy Efficiency</a:t>
            </a:r>
            <a:endParaRPr lang="en-US" altLang="en-US" sz="2400" b="1" dirty="0"/>
          </a:p>
          <a:p>
            <a:pPr algn="ctr" eaLnBrk="1" hangingPunct="1">
              <a:lnSpc>
                <a:spcPct val="80000"/>
              </a:lnSpc>
              <a:spcAft>
                <a:spcPct val="50000"/>
              </a:spcAft>
              <a:buFontTx/>
              <a:buNone/>
            </a:pPr>
            <a:r>
              <a:rPr lang="en-US" altLang="en-US" sz="1800" b="1" dirty="0" smtClean="0"/>
              <a:t>September 18, </a:t>
            </a:r>
            <a:r>
              <a:rPr lang="en-US" altLang="en-US" sz="1800" b="1" dirty="0"/>
              <a:t>2015</a:t>
            </a:r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152400" y="2762250"/>
            <a:ext cx="8839200" cy="220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en-US" altLang="en-US" sz="1600" b="1" dirty="0"/>
              <a:t/>
            </a:r>
            <a:br>
              <a:rPr lang="en-US" altLang="en-US" sz="1600" b="1" dirty="0"/>
            </a:br>
            <a:r>
              <a:rPr lang="en-US" altLang="en-US" sz="2800" b="1" dirty="0" smtClean="0"/>
              <a:t>Jeff Hirsch</a:t>
            </a:r>
            <a:endParaRPr lang="en-US" altLang="en-US" sz="2800" b="1" dirty="0"/>
          </a:p>
          <a:p>
            <a:pPr algn="ctr" eaLnBrk="1" hangingPunct="1">
              <a:lnSpc>
                <a:spcPct val="80000"/>
              </a:lnSpc>
              <a:spcAft>
                <a:spcPct val="50000"/>
              </a:spcAft>
              <a:buFontTx/>
              <a:buNone/>
            </a:pPr>
            <a:r>
              <a:rPr lang="en-US" altLang="en-US" sz="2400" b="1" i="1" dirty="0"/>
              <a:t>Consultant - CPUC Ex Ante Team </a:t>
            </a:r>
          </a:p>
          <a:p>
            <a:pPr algn="ctr" eaLnBrk="1" hangingPunct="1">
              <a:lnSpc>
                <a:spcPct val="80000"/>
              </a:lnSpc>
              <a:spcAft>
                <a:spcPct val="50000"/>
              </a:spcAft>
              <a:buFontTx/>
              <a:buNone/>
            </a:pPr>
            <a:r>
              <a:rPr lang="en-US" altLang="en-US" sz="1800" b="1" dirty="0" smtClean="0"/>
              <a:t>September 18, </a:t>
            </a:r>
            <a:r>
              <a:rPr lang="en-US" altLang="en-US" sz="1800" b="1" dirty="0"/>
              <a:t>2015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00447" y="4311365"/>
            <a:ext cx="1143106" cy="1140248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762000"/>
            <a:ext cx="9144000" cy="685800"/>
          </a:xfrm>
        </p:spPr>
        <p:txBody>
          <a:bodyPr/>
          <a:lstStyle/>
          <a:p>
            <a:pPr eaLnBrk="1" hangingPunct="1"/>
            <a:r>
              <a:rPr lang="en-US" altLang="en-US" sz="3600" dirty="0" smtClean="0">
                <a:solidFill>
                  <a:srgbClr val="3333FF"/>
                </a:solidFill>
              </a:rPr>
              <a:t>Is Building Simulation Needed?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23900" y="1828800"/>
            <a:ext cx="7696200" cy="4800600"/>
          </a:xfrm>
        </p:spPr>
        <p:txBody>
          <a:bodyPr/>
          <a:lstStyle/>
          <a:p>
            <a:pPr algn="l" eaLnBrk="1" hangingPunct="1">
              <a:lnSpc>
                <a:spcPct val="80000"/>
              </a:lnSpc>
              <a:spcAft>
                <a:spcPct val="50000"/>
              </a:spcAft>
              <a:defRPr/>
            </a:pPr>
            <a:r>
              <a:rPr lang="en-US" sz="2800" dirty="0" smtClean="0"/>
              <a:t>Yes, sometimes – It can assist in obtaining estimates</a:t>
            </a:r>
          </a:p>
          <a:p>
            <a:pPr marL="914400" lvl="1" indent="-457200" algn="l" eaLnBrk="1" hangingPunct="1">
              <a:lnSpc>
                <a:spcPct val="80000"/>
              </a:lnSpc>
              <a:spcAft>
                <a:spcPct val="50000"/>
              </a:spcAft>
              <a:buFont typeface="Arial" panose="020B0604020202020204" pitchFamily="34" charset="0"/>
              <a:buChar char="•"/>
              <a:defRPr/>
            </a:pPr>
            <a:r>
              <a:rPr lang="en-US" sz="2400" dirty="0" smtClean="0"/>
              <a:t>When whole building/environment interactions are important</a:t>
            </a:r>
          </a:p>
          <a:p>
            <a:pPr marL="1371600" lvl="2" indent="-457200" algn="l" eaLnBrk="1" hangingPunct="1">
              <a:lnSpc>
                <a:spcPct val="80000"/>
              </a:lnSpc>
              <a:spcAft>
                <a:spcPct val="50000"/>
              </a:spcAft>
              <a:buFont typeface="Wingdings" panose="05000000000000000000" pitchFamily="2" charset="2"/>
              <a:buChar char="Ø"/>
              <a:defRPr/>
            </a:pPr>
            <a:r>
              <a:rPr lang="en-US" sz="2000" dirty="0" smtClean="0"/>
              <a:t>Weather variations, HVAC and other component interactions</a:t>
            </a:r>
          </a:p>
          <a:p>
            <a:pPr marL="914400" lvl="1" indent="-457200" algn="l" eaLnBrk="1" hangingPunct="1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sz="2400" dirty="0" smtClean="0"/>
              <a:t>When detailed component variations are of interest</a:t>
            </a:r>
          </a:p>
          <a:p>
            <a:pPr marL="1371600" lvl="2" indent="-457200" algn="l" eaLnBrk="1" hangingPunct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en-US" sz="2000" dirty="0" smtClean="0"/>
              <a:t>Insufficient lab or field data is available to directly estimate performance variation</a:t>
            </a:r>
          </a:p>
          <a:p>
            <a:pPr algn="l" eaLnBrk="1" hangingPunct="1">
              <a:lnSpc>
                <a:spcPct val="80000"/>
              </a:lnSpc>
              <a:spcAft>
                <a:spcPct val="50000"/>
              </a:spcAft>
              <a:defRPr/>
            </a:pPr>
            <a:r>
              <a:rPr lang="en-US" sz="2400" dirty="0" smtClean="0"/>
              <a:t> </a:t>
            </a:r>
            <a:endParaRPr lang="en-US" sz="20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87017" y="6245225"/>
            <a:ext cx="1676400" cy="476250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/>
              <a:t>2</a:t>
            </a:r>
            <a:endParaRPr lang="en-US" alt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762000"/>
            <a:ext cx="9144000" cy="685800"/>
          </a:xfrm>
        </p:spPr>
        <p:txBody>
          <a:bodyPr/>
          <a:lstStyle/>
          <a:p>
            <a:pPr eaLnBrk="1" hangingPunct="1"/>
            <a:r>
              <a:rPr lang="en-US" altLang="en-US" sz="3600" dirty="0" smtClean="0">
                <a:solidFill>
                  <a:srgbClr val="3333FF"/>
                </a:solidFill>
              </a:rPr>
              <a:t>Is Building Simulation Needed?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23900" y="1828800"/>
            <a:ext cx="7696200" cy="4800600"/>
          </a:xfrm>
        </p:spPr>
        <p:txBody>
          <a:bodyPr/>
          <a:lstStyle/>
          <a:p>
            <a:pPr algn="l" eaLnBrk="1" hangingPunct="1">
              <a:lnSpc>
                <a:spcPct val="80000"/>
              </a:lnSpc>
              <a:spcAft>
                <a:spcPct val="50000"/>
              </a:spcAft>
              <a:defRPr/>
            </a:pPr>
            <a:r>
              <a:rPr lang="en-US" sz="2800" dirty="0" smtClean="0"/>
              <a:t>No, sometimes – It can get in the way</a:t>
            </a:r>
            <a:endParaRPr lang="en-US" sz="2800" dirty="0"/>
          </a:p>
          <a:p>
            <a:pPr marL="800100" lvl="1" indent="-342900" algn="l" eaLnBrk="1" hangingPunct="1">
              <a:lnSpc>
                <a:spcPct val="80000"/>
              </a:lnSpc>
              <a:spcAft>
                <a:spcPct val="50000"/>
              </a:spcAft>
              <a:buFont typeface="Arial" panose="020B0604020202020204" pitchFamily="34" charset="0"/>
              <a:buChar char="•"/>
              <a:defRPr/>
            </a:pPr>
            <a:r>
              <a:rPr lang="en-US" sz="2400" dirty="0" smtClean="0"/>
              <a:t>When interactions can be “added” with “sufficient” accuracy</a:t>
            </a:r>
          </a:p>
          <a:p>
            <a:pPr marL="800100" lvl="1" indent="-342900" algn="l" eaLnBrk="1" hangingPunct="1">
              <a:lnSpc>
                <a:spcPct val="80000"/>
              </a:lnSpc>
              <a:spcAft>
                <a:spcPct val="50000"/>
              </a:spcAft>
              <a:buFont typeface="Arial" panose="020B0604020202020204" pitchFamily="34" charset="0"/>
              <a:buChar char="•"/>
              <a:defRPr/>
            </a:pPr>
            <a:r>
              <a:rPr lang="en-US" sz="2400" dirty="0" smtClean="0"/>
              <a:t>When “sufficient” monitoring data (lab and/or field) is available to characterize performance in a separate model (simplified or complex)</a:t>
            </a:r>
          </a:p>
          <a:p>
            <a:pPr marL="800100" lvl="1" indent="-342900" algn="l" eaLnBrk="1" hangingPunct="1">
              <a:lnSpc>
                <a:spcPct val="80000"/>
              </a:lnSpc>
              <a:spcAft>
                <a:spcPct val="50000"/>
              </a:spcAft>
              <a:buFont typeface="Arial" panose="020B0604020202020204" pitchFamily="34" charset="0"/>
              <a:buChar char="•"/>
              <a:defRPr/>
            </a:pPr>
            <a:r>
              <a:rPr lang="en-US" sz="2400" dirty="0" smtClean="0"/>
              <a:t>When component level “what if” variations are not needed or the data </a:t>
            </a:r>
            <a:r>
              <a:rPr lang="en-US" sz="2400" dirty="0"/>
              <a:t>isn’t </a:t>
            </a:r>
            <a:r>
              <a:rPr lang="en-US" sz="2400" dirty="0" smtClean="0"/>
              <a:t>available to support the estimates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87017" y="6245225"/>
            <a:ext cx="1676400" cy="476250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/>
              <a:t>2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5841419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762000"/>
            <a:ext cx="9144000" cy="838200"/>
          </a:xfrm>
        </p:spPr>
        <p:txBody>
          <a:bodyPr/>
          <a:lstStyle/>
          <a:p>
            <a:pPr eaLnBrk="1" hangingPunct="1"/>
            <a:r>
              <a:rPr lang="en-US" altLang="en-US" sz="3600" dirty="0" smtClean="0">
                <a:solidFill>
                  <a:srgbClr val="3333FF"/>
                </a:solidFill>
              </a:rPr>
              <a:t>Considerations for Building Modeling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95300" y="1600200"/>
            <a:ext cx="8153400" cy="4953000"/>
          </a:xfrm>
        </p:spPr>
        <p:txBody>
          <a:bodyPr/>
          <a:lstStyle/>
          <a:p>
            <a:pPr algn="l" eaLnBrk="1" hangingPunct="1">
              <a:lnSpc>
                <a:spcPct val="80000"/>
              </a:lnSpc>
              <a:spcAft>
                <a:spcPct val="50000"/>
              </a:spcAft>
              <a:defRPr/>
            </a:pPr>
            <a:r>
              <a:rPr lang="en-US" sz="2800" dirty="0" smtClean="0"/>
              <a:t>Prototypes of typical buildings or site specific models</a:t>
            </a:r>
          </a:p>
          <a:p>
            <a:pPr marL="800100" lvl="1" indent="-342900" algn="l" eaLnBrk="1" hangingPunct="1">
              <a:lnSpc>
                <a:spcPct val="80000"/>
              </a:lnSpc>
              <a:spcAft>
                <a:spcPct val="50000"/>
              </a:spcAft>
              <a:buFont typeface="Arial" panose="020B0604020202020204" pitchFamily="34" charset="0"/>
              <a:buChar char="•"/>
              <a:defRPr/>
            </a:pPr>
            <a:r>
              <a:rPr lang="en-US" sz="2400" dirty="0" smtClean="0"/>
              <a:t>Significant data requirements for envelope, lighting and plug loads, HVAC, process, controls and operation, weather</a:t>
            </a:r>
          </a:p>
          <a:p>
            <a:pPr marL="800100" lvl="1" indent="-342900" algn="l" eaLnBrk="1" hangingPunct="1">
              <a:lnSpc>
                <a:spcPct val="80000"/>
              </a:lnSpc>
              <a:spcAft>
                <a:spcPct val="50000"/>
              </a:spcAft>
              <a:buFont typeface="Arial" panose="020B0604020202020204" pitchFamily="34" charset="0"/>
              <a:buChar char="•"/>
              <a:defRPr/>
            </a:pPr>
            <a:r>
              <a:rPr lang="en-US" sz="2400" dirty="0" smtClean="0"/>
              <a:t>Calibration data – whole building, </a:t>
            </a:r>
            <a:r>
              <a:rPr lang="en-US" sz="2400" dirty="0" err="1" smtClean="0"/>
              <a:t>enduse</a:t>
            </a:r>
            <a:r>
              <a:rPr lang="en-US" sz="2400" dirty="0" smtClean="0"/>
              <a:t> for sufficient period(s) to capture full variation of annual use</a:t>
            </a:r>
          </a:p>
          <a:p>
            <a:pPr marL="800100" lvl="1" indent="-342900" algn="l" eaLnBrk="1" hangingPunct="1">
              <a:lnSpc>
                <a:spcPct val="80000"/>
              </a:lnSpc>
              <a:spcAft>
                <a:spcPct val="50000"/>
              </a:spcAft>
              <a:buFont typeface="Arial" panose="020B0604020202020204" pitchFamily="34" charset="0"/>
              <a:buChar char="•"/>
              <a:defRPr/>
            </a:pPr>
            <a:r>
              <a:rPr lang="en-US" sz="2400" dirty="0" smtClean="0"/>
              <a:t>Time and money, expertise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87017" y="6245225"/>
            <a:ext cx="1676400" cy="476250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/>
              <a:t>3</a:t>
            </a:r>
            <a:endParaRPr lang="en-US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762000"/>
            <a:ext cx="9144000" cy="838200"/>
          </a:xfrm>
        </p:spPr>
        <p:txBody>
          <a:bodyPr/>
          <a:lstStyle/>
          <a:p>
            <a:pPr eaLnBrk="1" hangingPunct="1"/>
            <a:r>
              <a:rPr lang="en-US" altLang="en-US" sz="3600" dirty="0" smtClean="0">
                <a:solidFill>
                  <a:srgbClr val="3333FF"/>
                </a:solidFill>
              </a:rPr>
              <a:t>Considerations for Building Modeling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95300" y="1600200"/>
            <a:ext cx="8153400" cy="4953000"/>
          </a:xfrm>
        </p:spPr>
        <p:txBody>
          <a:bodyPr/>
          <a:lstStyle/>
          <a:p>
            <a:pPr algn="l" eaLnBrk="1" hangingPunct="1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2800" dirty="0" smtClean="0"/>
              <a:t>Modeling tool choice</a:t>
            </a:r>
          </a:p>
          <a:p>
            <a:pPr marL="800100" lvl="1" indent="-342900" algn="l" eaLnBrk="1" hangingPunct="1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sz="2400" dirty="0" smtClean="0"/>
              <a:t>Similar accuracy and reliability of components being examined and the interacting components that significantly impact </a:t>
            </a:r>
            <a:r>
              <a:rPr lang="en-US" sz="2400" b="1" dirty="0" smtClean="0"/>
              <a:t>comparative</a:t>
            </a:r>
            <a:r>
              <a:rPr lang="en-US" sz="2400" dirty="0" smtClean="0"/>
              <a:t> energy use</a:t>
            </a:r>
          </a:p>
          <a:p>
            <a:pPr marL="800100" lvl="1" indent="-342900" algn="l" eaLnBrk="1" hangingPunct="1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sz="2400" dirty="0" smtClean="0"/>
              <a:t>Details of components being studied are modeled accurately, the inputs allow complete description of technology variations and outputs allow verification of calibration</a:t>
            </a:r>
          </a:p>
          <a:p>
            <a:pPr marL="800100" lvl="1" indent="-342900" algn="l" eaLnBrk="1" hangingPunct="1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sz="2400" dirty="0" smtClean="0"/>
              <a:t>Debugging and updating of tool is possible and timely; expertise is </a:t>
            </a:r>
            <a:r>
              <a:rPr lang="en-US" sz="2400" dirty="0"/>
              <a:t>available </a:t>
            </a:r>
            <a:endParaRPr lang="en-US" sz="2400" dirty="0" smtClean="0"/>
          </a:p>
          <a:p>
            <a:pPr marL="800100" lvl="1" indent="-342900" algn="l" eaLnBrk="1" hangingPunct="1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sz="2400" dirty="0" smtClean="0"/>
              <a:t>Effort level and cost for full project is manageable</a:t>
            </a:r>
            <a:endParaRPr lang="en-US" sz="2400" dirty="0"/>
          </a:p>
          <a:p>
            <a:pPr marL="342900" indent="-342900" algn="l" eaLnBrk="1" hangingPunct="1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endParaRPr lang="en-US" sz="2400" dirty="0" smtClean="0"/>
          </a:p>
          <a:p>
            <a:pPr algn="l" eaLnBrk="1" hangingPunct="1">
              <a:lnSpc>
                <a:spcPct val="80000"/>
              </a:lnSpc>
              <a:spcAft>
                <a:spcPct val="50000"/>
              </a:spcAft>
              <a:buFontTx/>
              <a:buChar char="•"/>
              <a:defRPr/>
            </a:pPr>
            <a:endParaRPr lang="en-US" sz="24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87017" y="6245225"/>
            <a:ext cx="1676400" cy="476250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/>
              <a:t>5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9270416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762000"/>
            <a:ext cx="8915400" cy="762000"/>
          </a:xfrm>
        </p:spPr>
        <p:txBody>
          <a:bodyPr/>
          <a:lstStyle/>
          <a:p>
            <a:r>
              <a:rPr lang="en-US" altLang="en-US" sz="3600" dirty="0" smtClean="0">
                <a:solidFill>
                  <a:srgbClr val="3333FF"/>
                </a:solidFill>
              </a:rPr>
              <a:t>Biggest Challenges Looking Forward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7017" y="1790700"/>
            <a:ext cx="8229600" cy="4187825"/>
          </a:xfrm>
        </p:spPr>
        <p:txBody>
          <a:bodyPr/>
          <a:lstStyle/>
          <a:p>
            <a:r>
              <a:rPr lang="en-US" sz="2800" dirty="0" smtClean="0"/>
              <a:t>Availability of sufficient calibration data</a:t>
            </a:r>
          </a:p>
          <a:p>
            <a:pPr lvl="1"/>
            <a:r>
              <a:rPr lang="en-US" sz="2400" dirty="0" smtClean="0"/>
              <a:t>Understanding of variability of performance</a:t>
            </a:r>
          </a:p>
          <a:p>
            <a:pPr lvl="1"/>
            <a:r>
              <a:rPr lang="en-US" sz="2400" dirty="0" smtClean="0"/>
              <a:t>May require both laboratory and field work</a:t>
            </a:r>
          </a:p>
          <a:p>
            <a:pPr lvl="1"/>
            <a:r>
              <a:rPr lang="en-US" sz="2400" dirty="0" smtClean="0"/>
              <a:t>Can take a lot of time and money</a:t>
            </a:r>
          </a:p>
          <a:p>
            <a:r>
              <a:rPr lang="en-US" sz="2400" dirty="0" smtClean="0"/>
              <a:t>Development of new component models</a:t>
            </a:r>
          </a:p>
          <a:p>
            <a:pPr lvl="1"/>
            <a:r>
              <a:rPr lang="en-US" sz="2400" dirty="0" smtClean="0"/>
              <a:t>Identifying measures of interest and requirements for model capabilities</a:t>
            </a:r>
          </a:p>
          <a:p>
            <a:pPr lvl="1"/>
            <a:r>
              <a:rPr lang="en-US" sz="2400" dirty="0" smtClean="0"/>
              <a:t>Facilitating “production use” by wider community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87017" y="6245225"/>
            <a:ext cx="1676400" cy="476250"/>
          </a:xfrm>
        </p:spPr>
        <p:txBody>
          <a:bodyPr/>
          <a:lstStyle/>
          <a:p>
            <a:pPr>
              <a:defRPr/>
            </a:pPr>
            <a:fld id="{FA8A2967-96EC-4C95-BDEA-89897C37EC01}" type="slidenum">
              <a:rPr lang="en-US" altLang="en-US" smtClean="0"/>
              <a:pPr>
                <a:defRPr/>
              </a:pPr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87754816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1311</TotalTime>
  <Words>318</Words>
  <Application>Microsoft Office PowerPoint</Application>
  <PresentationFormat>On-screen Show (4:3)</PresentationFormat>
  <Paragraphs>44</Paragraphs>
  <Slides>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Default Design</vt:lpstr>
      <vt:lpstr>1_Default Design</vt:lpstr>
      <vt:lpstr>PowerPoint Presentation</vt:lpstr>
      <vt:lpstr>Is Building Simulation Needed?</vt:lpstr>
      <vt:lpstr>Is Building Simulation Needed?</vt:lpstr>
      <vt:lpstr>Considerations for Building Modeling</vt:lpstr>
      <vt:lpstr>Considerations for Building Modeling</vt:lpstr>
      <vt:lpstr>Biggest Challenges Looking Forward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CPUCPowerPointTemplate</dc:title>
  <dc:subject>CPUCPowerPointTemplate</dc:subject>
  <dc:creator>John M. Hill</dc:creator>
  <dc:description>CPUCPowerPointTemplate</dc:description>
  <cp:lastModifiedBy>Haro, David (Intern)</cp:lastModifiedBy>
  <cp:revision>40</cp:revision>
  <dcterms:created xsi:type="dcterms:W3CDTF">2008-01-28T17:28:34Z</dcterms:created>
  <dcterms:modified xsi:type="dcterms:W3CDTF">2015-10-30T16:55:35Z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EktContentLanguage">
    <vt:i4>1033</vt:i4>
  </property>
  <property fmtid="{D5CDD505-2E9C-101B-9397-08002B2CF9AE}" pid="3" name="EktQuickLink">
    <vt:lpwstr>DownloadAsset.aspx?id=2437</vt:lpwstr>
  </property>
  <property fmtid="{D5CDD505-2E9C-101B-9397-08002B2CF9AE}" pid="4" name="EktContentType">
    <vt:i4>101</vt:i4>
  </property>
  <property fmtid="{D5CDD505-2E9C-101B-9397-08002B2CF9AE}" pid="5" name="EktContentSubType">
    <vt:i4>0</vt:i4>
  </property>
  <property fmtid="{D5CDD505-2E9C-101B-9397-08002B2CF9AE}" pid="6" name="EktFolderName">
    <vt:lpwstr/>
  </property>
  <property fmtid="{D5CDD505-2E9C-101B-9397-08002B2CF9AE}" pid="7" name="EktCmsPath">
    <vt:lpwstr>CPUCPowerPointTemplate</vt:lpwstr>
  </property>
  <property fmtid="{D5CDD505-2E9C-101B-9397-08002B2CF9AE}" pid="8" name="EktGoLiveDate">
    <vt:filetime>2012-05-14T23:30:00Z</vt:filetime>
  </property>
  <property fmtid="{D5CDD505-2E9C-101B-9397-08002B2CF9AE}" pid="9" name="EktExpiryType">
    <vt:i4>1</vt:i4>
  </property>
  <property fmtid="{D5CDD505-2E9C-101B-9397-08002B2CF9AE}" pid="10" name="EktDateCreated">
    <vt:filetime>2012-05-14T23:30:39Z</vt:filetime>
  </property>
  <property fmtid="{D5CDD505-2E9C-101B-9397-08002B2CF9AE}" pid="11" name="EktDateModified">
    <vt:filetime>2013-04-16T13:45:32Z</vt:filetime>
  </property>
  <property fmtid="{D5CDD505-2E9C-101B-9397-08002B2CF9AE}" pid="12" name="EktTaxCategory">
    <vt:lpwstr/>
  </property>
  <property fmtid="{D5CDD505-2E9C-101B-9397-08002B2CF9AE}" pid="13" name="EktDisabledTaxCategory">
    <vt:lpwstr/>
  </property>
  <property fmtid="{D5CDD505-2E9C-101B-9397-08002B2CF9AE}" pid="14" name="EktCmsSize">
    <vt:i4>769024</vt:i4>
  </property>
  <property fmtid="{D5CDD505-2E9C-101B-9397-08002B2CF9AE}" pid="15" name="EktSearchable">
    <vt:i4>1</vt:i4>
  </property>
  <property fmtid="{D5CDD505-2E9C-101B-9397-08002B2CF9AE}" pid="16" name="EktEDescription">
    <vt:lpwstr>Summary CPUCPowerPointTemplate</vt:lpwstr>
  </property>
</Properties>
</file>