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60" r:id="rId3"/>
    <p:sldId id="261" r:id="rId4"/>
    <p:sldId id="276" r:id="rId5"/>
    <p:sldId id="277" r:id="rId6"/>
    <p:sldId id="278" r:id="rId7"/>
    <p:sldId id="279" r:id="rId8"/>
    <p:sldId id="262" r:id="rId9"/>
    <p:sldId id="263" r:id="rId10"/>
    <p:sldId id="274" r:id="rId11"/>
    <p:sldId id="275" r:id="rId12"/>
    <p:sldId id="266" r:id="rId13"/>
    <p:sldId id="273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25" autoAdjust="0"/>
  </p:normalViewPr>
  <p:slideViewPr>
    <p:cSldViewPr>
      <p:cViewPr varScale="1">
        <p:scale>
          <a:sx n="62" d="100"/>
          <a:sy n="62" d="100"/>
        </p:scale>
        <p:origin x="-15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36954-4A8E-4E05-A8AE-15410B0C1143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38F96-E7BD-4403-A630-E7320B15EF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200A1B9-698E-454C-8513-F772212A802A}" type="slidenum">
              <a:rPr lang="en-US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F1723-BB2D-4B66-B373-011DF15D62E5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F1723-BB2D-4B66-B373-011DF15D62E5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or 4.8% (5yr term)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38F96-E7BD-4403-A630-E7320B15EF2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or 4.8% (5yr term)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38F96-E7BD-4403-A630-E7320B15EF2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38F96-E7BD-4403-A630-E7320B15EF2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700+</a:t>
            </a:r>
            <a:br>
              <a:rPr lang="en-US" dirty="0" smtClean="0"/>
            </a:br>
            <a:r>
              <a:rPr lang="en-US" dirty="0" smtClean="0"/>
              <a:t>650+</a:t>
            </a:r>
            <a:br>
              <a:rPr lang="en-US" dirty="0" smtClean="0"/>
            </a:br>
            <a:r>
              <a:rPr lang="en-US" dirty="0" smtClean="0"/>
              <a:t>600+</a:t>
            </a:r>
            <a:br>
              <a:rPr lang="en-US" dirty="0" smtClean="0"/>
            </a:br>
            <a:r>
              <a:rPr lang="en-US" dirty="0" smtClean="0"/>
              <a:t>&lt;600</a:t>
            </a:r>
            <a:br>
              <a:rPr lang="en-US" dirty="0" smtClean="0"/>
            </a:br>
            <a:r>
              <a:rPr lang="en-US" dirty="0" smtClean="0"/>
              <a:t>plus definition of middle income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commercial v residential &amp; on bill</a:t>
            </a:r>
            <a:br>
              <a:rPr lang="en-US" dirty="0" smtClean="0"/>
            </a:br>
            <a:r>
              <a:rPr lang="en-US" dirty="0" smtClean="0"/>
              <a:t>slide 6:  too into the weeds--keep focus more on example from slide 5---10%=$1,300 per home can we go to 0 rebates?</a:t>
            </a:r>
            <a:br>
              <a:rPr lang="en-US" dirty="0" smtClean="0"/>
            </a:br>
            <a:r>
              <a:rPr lang="en-US" dirty="0" smtClean="0"/>
              <a:t>slide 6: &amp; perhaps?</a:t>
            </a:r>
            <a:br>
              <a:rPr lang="en-US" dirty="0" smtClean="0"/>
            </a:br>
            <a:r>
              <a:rPr lang="en-US" dirty="0" smtClean="0"/>
              <a:t>slide 7: who needs loans?</a:t>
            </a:r>
            <a:br>
              <a:rPr lang="en-US" dirty="0" smtClean="0"/>
            </a:br>
            <a:r>
              <a:rPr lang="en-US" dirty="0" smtClean="0"/>
              <a:t>slide 8: increases access, bigger project sizes than otherwise would have had cash for (la county--</a:t>
            </a:r>
            <a:r>
              <a:rPr lang="en-US" dirty="0" err="1" smtClean="0"/>
              <a:t>avg</a:t>
            </a:r>
            <a:r>
              <a:rPr lang="en-US" dirty="0" smtClean="0"/>
              <a:t> project size modeled at 10k but actually 16k because interest rates &amp; </a:t>
            </a:r>
            <a:r>
              <a:rPr lang="en-US" dirty="0" err="1" smtClean="0"/>
              <a:t>montly</a:t>
            </a:r>
            <a:r>
              <a:rPr lang="en-US" dirty="0" smtClean="0"/>
              <a:t> costs so low that customers did more), lower ratepayer subsidy per households means more households get supported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38F96-E7BD-4403-A630-E7320B15EF2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38F96-E7BD-4403-A630-E7320B15EF2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53137" t="43985" r="30112" b="44714"/>
          <a:stretch>
            <a:fillRect/>
          </a:stretch>
        </p:blipFill>
        <p:spPr bwMode="auto">
          <a:xfrm>
            <a:off x="8001000" y="584200"/>
            <a:ext cx="9890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/>
          <p:nvPr userDrawn="1"/>
        </p:nvSpPr>
        <p:spPr>
          <a:xfrm flipV="1">
            <a:off x="152400" y="1371600"/>
            <a:ext cx="7772400" cy="460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 userDrawn="1"/>
        </p:nvSpPr>
        <p:spPr>
          <a:xfrm flipV="1">
            <a:off x="152400" y="6248400"/>
            <a:ext cx="8839200" cy="460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0">
                <a:solidFill>
                  <a:srgbClr val="00206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F5D1D-3C8F-4834-A955-2F7756285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391F1-2A70-4E80-BC7F-BECA7CCF3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24815-0C46-46EC-8E78-2A0EF5AF1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53137" t="43985" r="30112" b="44989"/>
          <a:stretch>
            <a:fillRect/>
          </a:stretch>
        </p:blipFill>
        <p:spPr bwMode="auto">
          <a:xfrm>
            <a:off x="8001000" y="584200"/>
            <a:ext cx="989013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/>
          <p:nvPr userDrawn="1"/>
        </p:nvSpPr>
        <p:spPr>
          <a:xfrm flipV="1">
            <a:off x="152400" y="1371600"/>
            <a:ext cx="7772400" cy="460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 userDrawn="1"/>
        </p:nvSpPr>
        <p:spPr>
          <a:xfrm flipV="1">
            <a:off x="152400" y="6248400"/>
            <a:ext cx="8839200" cy="460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>
            <a:normAutofit/>
          </a:bodyPr>
          <a:lstStyle>
            <a:lvl1pPr algn="l">
              <a:defRPr sz="3600" b="0">
                <a:solidFill>
                  <a:srgbClr val="002060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600" b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defRPr>
            </a:lvl1pPr>
            <a:lvl2pPr>
              <a:spcAft>
                <a:spcPts val="600"/>
              </a:spcAft>
              <a:defRPr sz="2200" b="0">
                <a:solidFill>
                  <a:srgbClr val="002060"/>
                </a:solidFill>
                <a:latin typeface="+mj-lt"/>
                <a:cs typeface="Arial" pitchFamily="34" charset="0"/>
              </a:defRPr>
            </a:lvl2pPr>
            <a:lvl3pPr>
              <a:spcAft>
                <a:spcPts val="600"/>
              </a:spcAft>
              <a:defRPr sz="1800" b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1">
                <a:solidFill>
                  <a:srgbClr val="002060"/>
                </a:solidFill>
                <a:latin typeface="+mj-lt"/>
                <a:cs typeface="Arial" pitchFamily="34" charset="0"/>
              </a:defRPr>
            </a:lvl1pPr>
          </a:lstStyle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5A9FC-891F-403F-AD15-4C45941771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C0501-35CE-498C-94B5-86FEB0414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40E54-3311-4CFE-B2B2-FEEBF51AEF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692AF-25CA-4293-9C52-783CE3922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A4C9E5F9-18D8-4AE5-A95A-19E08AB6D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5DD4D-34D3-4824-845A-D35958C16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09618-6A50-4247-A663-1BE6893959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2B694467-E960-473A-85A4-FD39253BE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mzimring@lbl.gov" TargetMode="External"/><Relationship Id="rId2" Type="http://schemas.openxmlformats.org/officeDocument/2006/relationships/hyperlink" Target="mailto:mgborgeson@lbl.gov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1524000"/>
            <a:ext cx="1239838" cy="1536700"/>
          </a:xfrm>
          <a:prstGeom prst="rect">
            <a:avLst/>
          </a:prstGeom>
          <a:noFill/>
          <a:ln w="127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6713" y="1524000"/>
            <a:ext cx="1868487" cy="1536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" y="1524000"/>
            <a:ext cx="1152525" cy="1535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885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713" y="1524000"/>
            <a:ext cx="2046287" cy="1536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8855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1300" y="1524000"/>
            <a:ext cx="1130300" cy="1536700"/>
          </a:xfrm>
          <a:prstGeom prst="rect">
            <a:avLst/>
          </a:prstGeom>
          <a:noFill/>
          <a:ln w="127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28837"/>
            <a:ext cx="9144000" cy="4119563"/>
          </a:xfrm>
        </p:spPr>
        <p:txBody>
          <a:bodyPr anchor="t">
            <a:noAutofit/>
          </a:bodyPr>
          <a:lstStyle/>
          <a:p>
            <a:r>
              <a:rPr lang="en-US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</a:br>
            <a:r>
              <a:rPr lang="en-US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LBNL Energy Efficiency Impacts Calculator:</a:t>
            </a:r>
            <a:br>
              <a:rPr lang="en-US" sz="3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Big Picture Takeaways</a:t>
            </a:r>
            <a:r>
              <a:rPr lang="en-US" sz="3000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000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600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1600" b="1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Mark </a:t>
            </a:r>
            <a:r>
              <a:rPr lang="en-US" sz="2000" dirty="0" err="1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Zimring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and </a:t>
            </a:r>
            <a:r>
              <a:rPr lang="en-US" sz="2000" dirty="0" err="1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Merrian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Borgeson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b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Lawrence Berkeley National Laboratory</a:t>
            </a:r>
            <a:b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6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February 10, 2012</a:t>
            </a:r>
            <a:endParaRPr lang="en-US" sz="1600" i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get for $1,300?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Example: $13,000 residential upgrade*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4343400"/>
            <a:ext cx="2286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$1,300*</a:t>
            </a:r>
            <a:endParaRPr lang="en-US" sz="50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9800" y="243840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Interest rate buy down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from a market interest rate of 13.99% (unsecured) to 8.75%  (10yr term)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2200" y="4572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A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loan loss reserve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of 10% 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6400800"/>
            <a:ext cx="853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2060"/>
                </a:solidFill>
              </a:rPr>
              <a:t>* In some cases, LLRs of ~10% have reduced interest rates to 5-9%</a:t>
            </a:r>
            <a:endParaRPr lang="en-US" sz="1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5481935"/>
            <a:ext cx="8534400" cy="461665"/>
          </a:xfrm>
          <a:prstGeom prst="rect">
            <a:avLst/>
          </a:prstGeom>
          <a:solidFill>
            <a:srgbClr val="31859C">
              <a:alpha val="50196"/>
            </a:srgb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Financing </a:t>
            </a:r>
            <a:r>
              <a:rPr lang="en-US" sz="2400" b="1" i="1" dirty="0" smtClean="0">
                <a:solidFill>
                  <a:srgbClr val="002060"/>
                </a:solidFill>
                <a:latin typeface="+mj-lt"/>
              </a:rPr>
              <a:t>can</a:t>
            </a:r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be effective at reducing the public cost per project.</a:t>
            </a:r>
            <a:endParaRPr lang="en-US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600" y="2514600"/>
            <a:ext cx="205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$2,500</a:t>
            </a:r>
            <a:endParaRPr lang="en-US" sz="50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400" y="3405426"/>
            <a:ext cx="205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002060"/>
                </a:solidFill>
                <a:latin typeface="+mj-lt"/>
              </a:rPr>
              <a:t>OR</a:t>
            </a:r>
            <a:endParaRPr lang="en-US" sz="5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5" name="Right Arrow 24"/>
          <p:cNvSpPr/>
          <p:nvPr/>
        </p:nvSpPr>
        <p:spPr>
          <a:xfrm rot="1744555">
            <a:off x="5668990" y="3712787"/>
            <a:ext cx="1066800" cy="1524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9492472">
            <a:off x="5692092" y="4484026"/>
            <a:ext cx="1066800" cy="1524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781800" y="3773269"/>
            <a:ext cx="2057400" cy="646331"/>
          </a:xfrm>
          <a:prstGeom prst="rect">
            <a:avLst/>
          </a:prstGeom>
          <a:solidFill>
            <a:srgbClr val="31859C">
              <a:alpha val="50196"/>
            </a:srgb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+mj-lt"/>
              </a:rPr>
              <a:t>Sub-10% Interest Rate Loan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much can financing increase </a:t>
            </a:r>
            <a:r>
              <a:rPr lang="en-US" b="1" dirty="0" smtClean="0"/>
              <a:t>leverage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5791200" cy="44196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Is </a:t>
            </a:r>
            <a:r>
              <a:rPr lang="en-US" b="1" dirty="0" smtClean="0"/>
              <a:t>EE lending</a:t>
            </a:r>
            <a:r>
              <a:rPr lang="en-US" dirty="0" smtClean="0"/>
              <a:t>—on or off bill—</a:t>
            </a:r>
            <a:r>
              <a:rPr lang="en-US" b="1" dirty="0" smtClean="0"/>
              <a:t>fundamentally different </a:t>
            </a:r>
            <a:r>
              <a:rPr lang="en-US" dirty="0" smtClean="0"/>
              <a:t>(e.g. more secure) than other types of lending?</a:t>
            </a:r>
          </a:p>
          <a:p>
            <a:pPr lvl="1">
              <a:defRPr/>
            </a:pPr>
            <a:r>
              <a:rPr lang="en-US" sz="2400" dirty="0" smtClean="0"/>
              <a:t>Will</a:t>
            </a:r>
            <a:r>
              <a:rPr lang="en-US" sz="2400" b="1" dirty="0" smtClean="0"/>
              <a:t> strong loan performance </a:t>
            </a:r>
            <a:r>
              <a:rPr lang="en-US" sz="2400" dirty="0" smtClean="0"/>
              <a:t>catalyze more attractive or accessible financing products and reduce (or eliminate) the need for public subsidy</a:t>
            </a:r>
            <a:endParaRPr lang="en-US" sz="2000" dirty="0" smtClean="0"/>
          </a:p>
          <a:p>
            <a:pPr lvl="2">
              <a:buNone/>
              <a:defRPr/>
            </a:pPr>
            <a:endParaRPr lang="en-US" dirty="0" smtClean="0"/>
          </a:p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981200"/>
            <a:ext cx="2438612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4195240"/>
            <a:ext cx="2131822" cy="197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 financing replace financial incentives?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7162800" cy="4525963"/>
          </a:xfrm>
        </p:spPr>
        <p:txBody>
          <a:bodyPr/>
          <a:lstStyle/>
          <a:p>
            <a:r>
              <a:rPr lang="en-US" dirty="0" smtClean="0"/>
              <a:t>Will households &amp; businesses considering EE be equally  (or more) motivated by attractive financing as they are by rebates?</a:t>
            </a:r>
          </a:p>
          <a:p>
            <a:pPr lvl="1"/>
            <a:r>
              <a:rPr lang="en-US" sz="2000" dirty="0" smtClean="0"/>
              <a:t>Many early adopters already have access to low-cost capital</a:t>
            </a:r>
          </a:p>
          <a:p>
            <a:pPr lvl="1"/>
            <a:r>
              <a:rPr lang="en-US" sz="2000" dirty="0" smtClean="0"/>
              <a:t>Financing does not improve the economics of projects</a:t>
            </a:r>
          </a:p>
          <a:p>
            <a:pPr lvl="1"/>
            <a:r>
              <a:rPr lang="en-US" sz="2000" dirty="0" smtClean="0"/>
              <a:t>Does financing catalyze larger projects &amp; deeper energy savings?</a:t>
            </a:r>
          </a:p>
          <a:p>
            <a:pPr lvl="1"/>
            <a:r>
              <a:rPr lang="en-US" sz="2000" dirty="0" smtClean="0"/>
              <a:t>Will commercial customers view </a:t>
            </a:r>
            <a:r>
              <a:rPr lang="en-US" sz="2000" b="1" dirty="0" smtClean="0"/>
              <a:t>OBR </a:t>
            </a:r>
            <a:r>
              <a:rPr lang="en-US" sz="2000" dirty="0" smtClean="0"/>
              <a:t>(or OBF) differently?</a:t>
            </a:r>
          </a:p>
          <a:p>
            <a:pPr lvl="1"/>
            <a:r>
              <a:rPr lang="en-US" sz="2000" b="1" dirty="0" smtClean="0"/>
              <a:t>Both rebates &amp; attractive financing may be necessary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96200" y="3925431"/>
            <a:ext cx="1676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?</a:t>
            </a:r>
            <a:endParaRPr lang="en-US" sz="140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financing increase </a:t>
            </a:r>
            <a:r>
              <a:rPr lang="en-US" b="1" dirty="0" smtClean="0"/>
              <a:t>demand</a:t>
            </a:r>
            <a:r>
              <a:rPr lang="en-US" dirty="0" smtClean="0"/>
              <a:t> for EE?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46237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Can</a:t>
            </a:r>
            <a:r>
              <a:rPr lang="en-US" b="1" dirty="0" smtClean="0"/>
              <a:t> </a:t>
            </a:r>
            <a:r>
              <a:rPr lang="en-US" dirty="0" smtClean="0"/>
              <a:t>7% interest rate financing alone drive this market to scale?</a:t>
            </a:r>
          </a:p>
          <a:p>
            <a:pPr lvl="1">
              <a:buNone/>
            </a:pPr>
            <a:endParaRPr lang="en-US" b="1" dirty="0" smtClean="0"/>
          </a:p>
          <a:p>
            <a:pPr lvl="1">
              <a:buNone/>
            </a:pPr>
            <a:r>
              <a:rPr lang="en-US" b="1" dirty="0" smtClean="0"/>
              <a:t>Residential program examples:</a:t>
            </a:r>
          </a:p>
          <a:p>
            <a:pPr lvl="2"/>
            <a:r>
              <a:rPr lang="en-US" dirty="0" smtClean="0"/>
              <a:t>NYSERDA:  </a:t>
            </a:r>
            <a:r>
              <a:rPr lang="en-US" b="1" dirty="0" smtClean="0"/>
              <a:t>25-50</a:t>
            </a:r>
            <a:r>
              <a:rPr lang="en-US" dirty="0" smtClean="0"/>
              <a:t>% rebate + </a:t>
            </a:r>
            <a:r>
              <a:rPr lang="en-US" b="1" dirty="0" smtClean="0"/>
              <a:t>2.99-3.99</a:t>
            </a:r>
            <a:r>
              <a:rPr lang="en-US" dirty="0" smtClean="0"/>
              <a:t>% financing, </a:t>
            </a:r>
            <a:r>
              <a:rPr lang="en-US" b="1" dirty="0" smtClean="0"/>
              <a:t>~5,700 projects/yr</a:t>
            </a:r>
          </a:p>
          <a:p>
            <a:pPr lvl="2"/>
            <a:r>
              <a:rPr lang="en-US" dirty="0" smtClean="0"/>
              <a:t>Austin Energy:  </a:t>
            </a:r>
            <a:r>
              <a:rPr lang="en-US" b="1" dirty="0" smtClean="0"/>
              <a:t>20</a:t>
            </a:r>
            <a:r>
              <a:rPr lang="en-US" dirty="0" smtClean="0"/>
              <a:t>% rebate or </a:t>
            </a:r>
            <a:r>
              <a:rPr lang="en-US" b="1" dirty="0" smtClean="0"/>
              <a:t>0-6</a:t>
            </a:r>
            <a:r>
              <a:rPr lang="en-US" dirty="0" smtClean="0"/>
              <a:t>% financing, </a:t>
            </a:r>
            <a:r>
              <a:rPr lang="en-US" b="1" dirty="0" smtClean="0"/>
              <a:t>~125 projects/yr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Keystone HELP:  </a:t>
            </a:r>
            <a:r>
              <a:rPr lang="en-US" b="1" dirty="0" smtClean="0"/>
              <a:t>0</a:t>
            </a:r>
            <a:r>
              <a:rPr lang="en-US" dirty="0" smtClean="0"/>
              <a:t>% rebate + </a:t>
            </a:r>
            <a:r>
              <a:rPr lang="en-US" b="1" dirty="0" smtClean="0"/>
              <a:t>2.99%-8.99</a:t>
            </a:r>
            <a:r>
              <a:rPr lang="en-US" dirty="0" smtClean="0"/>
              <a:t>% financing, </a:t>
            </a:r>
            <a:r>
              <a:rPr lang="en-US" b="1" dirty="0" smtClean="0"/>
              <a:t>~6,000 projects/yr</a:t>
            </a:r>
          </a:p>
          <a:p>
            <a:pPr lvl="2"/>
            <a:r>
              <a:rPr lang="en-US" dirty="0" smtClean="0"/>
              <a:t>Efficiency Maine:  </a:t>
            </a:r>
            <a:r>
              <a:rPr lang="en-US" b="1" dirty="0" smtClean="0"/>
              <a:t>0</a:t>
            </a:r>
            <a:r>
              <a:rPr lang="en-US" dirty="0" smtClean="0"/>
              <a:t>% rebate + </a:t>
            </a:r>
            <a:r>
              <a:rPr lang="en-US" b="1" dirty="0" smtClean="0"/>
              <a:t>7.99</a:t>
            </a:r>
            <a:r>
              <a:rPr lang="en-US" dirty="0" smtClean="0"/>
              <a:t>% financing, </a:t>
            </a:r>
            <a:r>
              <a:rPr lang="en-US" b="1" dirty="0" smtClean="0"/>
              <a:t>~400 projects/yr</a:t>
            </a:r>
          </a:p>
          <a:p>
            <a:pPr lvl="2"/>
            <a:r>
              <a:rPr lang="en-US" dirty="0" smtClean="0"/>
              <a:t>CEWO (Oregon):  </a:t>
            </a:r>
            <a:r>
              <a:rPr lang="en-US" b="1" dirty="0" smtClean="0"/>
              <a:t>15-25</a:t>
            </a:r>
            <a:r>
              <a:rPr lang="en-US" dirty="0" smtClean="0"/>
              <a:t>% rebate + </a:t>
            </a:r>
            <a:r>
              <a:rPr lang="en-US" b="1" dirty="0" smtClean="0"/>
              <a:t>5.99</a:t>
            </a:r>
            <a:r>
              <a:rPr lang="en-US" dirty="0" smtClean="0"/>
              <a:t>% financing,</a:t>
            </a:r>
            <a:r>
              <a:rPr lang="en-US" b="1" dirty="0" smtClean="0"/>
              <a:t> </a:t>
            </a:r>
            <a:r>
              <a:rPr lang="en-US" b="1" dirty="0" smtClean="0"/>
              <a:t>~700</a:t>
            </a:r>
            <a:r>
              <a:rPr lang="en-US" b="1" dirty="0" smtClean="0"/>
              <a:t> </a:t>
            </a:r>
            <a:r>
              <a:rPr lang="en-US" b="1" dirty="0" smtClean="0"/>
              <a:t>projects/yr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financing increase </a:t>
            </a:r>
            <a:r>
              <a:rPr lang="en-US" b="1" dirty="0" smtClean="0"/>
              <a:t>access </a:t>
            </a:r>
            <a:r>
              <a:rPr lang="en-US" dirty="0" smtClean="0"/>
              <a:t>to EE?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077200" cy="4495799"/>
          </a:xfrm>
        </p:spPr>
        <p:txBody>
          <a:bodyPr/>
          <a:lstStyle/>
          <a:p>
            <a:r>
              <a:rPr lang="en-US" sz="2400" b="1" dirty="0" smtClean="0"/>
              <a:t>~50% </a:t>
            </a:r>
            <a:r>
              <a:rPr lang="en-US" sz="2400" dirty="0" smtClean="0"/>
              <a:t>of the residential &amp; commercial sectors </a:t>
            </a:r>
            <a:r>
              <a:rPr lang="en-US" sz="2400" b="1" dirty="0" smtClean="0"/>
              <a:t>do not have access</a:t>
            </a:r>
            <a:r>
              <a:rPr lang="en-US" sz="2400" dirty="0" smtClean="0"/>
              <a:t> to affordable loan capital today</a:t>
            </a:r>
          </a:p>
          <a:p>
            <a:pPr lvl="1"/>
            <a:r>
              <a:rPr lang="en-US" dirty="0" smtClean="0"/>
              <a:t>Cannot achieve CA’s EE goals without reaching these buildings</a:t>
            </a:r>
          </a:p>
          <a:p>
            <a:pPr lvl="0">
              <a:defRPr/>
            </a:pPr>
            <a:r>
              <a:rPr lang="en-US" sz="2400" dirty="0" smtClean="0"/>
              <a:t>Again, Is </a:t>
            </a:r>
            <a:r>
              <a:rPr lang="en-US" sz="2400" b="1" dirty="0" smtClean="0"/>
              <a:t>EE lending</a:t>
            </a:r>
            <a:r>
              <a:rPr lang="en-US" sz="2400" dirty="0" smtClean="0"/>
              <a:t> fundamentally </a:t>
            </a:r>
            <a:r>
              <a:rPr lang="en-US" sz="2400" b="1" dirty="0" smtClean="0"/>
              <a:t>more secure?</a:t>
            </a:r>
            <a:endParaRPr lang="en-US" sz="2400" dirty="0" smtClean="0"/>
          </a:p>
          <a:p>
            <a:pPr lvl="1">
              <a:defRPr/>
            </a:pPr>
            <a:r>
              <a:rPr lang="en-US" dirty="0" smtClean="0"/>
              <a:t>Are </a:t>
            </a:r>
            <a:r>
              <a:rPr lang="en-US" b="1" dirty="0" smtClean="0"/>
              <a:t>larger credit enhancements</a:t>
            </a:r>
            <a:r>
              <a:rPr lang="en-US" dirty="0" smtClean="0"/>
              <a:t> or additional incentives necessary for these buildings?</a:t>
            </a:r>
          </a:p>
          <a:p>
            <a:pPr marL="914400" lvl="1" indent="-514350"/>
            <a:r>
              <a:rPr lang="en-US" dirty="0" smtClean="0"/>
              <a:t>Is OBR (or OBF) a game changer?</a:t>
            </a:r>
          </a:p>
          <a:p>
            <a:pPr marL="514350" indent="-514350"/>
            <a:r>
              <a:rPr lang="en-US" dirty="0" smtClean="0"/>
              <a:t>Are limited program funds best targeted at:</a:t>
            </a:r>
          </a:p>
          <a:p>
            <a:pPr marL="914400" lvl="1" indent="-514350"/>
            <a:r>
              <a:rPr lang="en-US" dirty="0" smtClean="0"/>
              <a:t>Delivering </a:t>
            </a:r>
            <a:r>
              <a:rPr lang="en-US" b="1" dirty="0" smtClean="0"/>
              <a:t>more attractive financing </a:t>
            </a:r>
            <a:r>
              <a:rPr lang="en-US" dirty="0" smtClean="0"/>
              <a:t>products? </a:t>
            </a:r>
          </a:p>
          <a:p>
            <a:pPr marL="914400" lvl="1" indent="-514350"/>
            <a:r>
              <a:rPr lang="en-US" b="1" dirty="0" smtClean="0"/>
              <a:t>Expanding capital access</a:t>
            </a:r>
            <a:r>
              <a:rPr lang="en-US" dirty="0" smtClean="0"/>
              <a:t>?</a:t>
            </a:r>
          </a:p>
          <a:p>
            <a:pPr marL="514350" indent="-514350"/>
            <a:endParaRPr lang="en-US" dirty="0" smtClean="0"/>
          </a:p>
          <a:p>
            <a:pPr marL="914400" lvl="1" indent="-514350"/>
            <a:endParaRPr lang="en-US" dirty="0" smtClean="0"/>
          </a:p>
          <a:p>
            <a:pPr lvl="0">
              <a:defRPr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path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6629400" cy="4525963"/>
          </a:xfrm>
        </p:spPr>
        <p:txBody>
          <a:bodyPr/>
          <a:lstStyle/>
          <a:p>
            <a:r>
              <a:rPr lang="en-US" sz="2800" dirty="0" smtClean="0"/>
              <a:t>LBNL’s EE financing model can inform program decisions</a:t>
            </a:r>
          </a:p>
          <a:p>
            <a:pPr lvl="1"/>
            <a:r>
              <a:rPr lang="en-US" sz="2400" dirty="0" smtClean="0"/>
              <a:t>But, it relies on </a:t>
            </a:r>
            <a:r>
              <a:rPr lang="en-US" sz="2400" b="1" dirty="0" smtClean="0"/>
              <a:t>many assumptions </a:t>
            </a:r>
            <a:r>
              <a:rPr lang="en-US" sz="2400" dirty="0" smtClean="0"/>
              <a:t>around which there is </a:t>
            </a:r>
            <a:r>
              <a:rPr lang="en-US" sz="2400" b="1" dirty="0" smtClean="0"/>
              <a:t>lots of uncertainty </a:t>
            </a:r>
          </a:p>
          <a:p>
            <a:r>
              <a:rPr lang="en-US" sz="2800" dirty="0" smtClean="0"/>
              <a:t>California’s EE financing programs can </a:t>
            </a:r>
            <a:r>
              <a:rPr lang="en-US" sz="2800" b="1" dirty="0" smtClean="0"/>
              <a:t>build our collective knowledge </a:t>
            </a:r>
            <a:r>
              <a:rPr lang="en-US" sz="2800" dirty="0" smtClean="0"/>
              <a:t>about the true potential for financing to drive EE investment</a:t>
            </a:r>
          </a:p>
          <a:p>
            <a:pPr lvl="1"/>
            <a:r>
              <a:rPr lang="en-US" sz="2400" dirty="0" smtClean="0"/>
              <a:t>Answering the “big questions” necessitates </a:t>
            </a:r>
            <a:r>
              <a:rPr lang="en-US" sz="2400" b="1" dirty="0" smtClean="0"/>
              <a:t>experimentation </a:t>
            </a:r>
            <a:r>
              <a:rPr lang="en-US" sz="2400" dirty="0" smtClean="0"/>
              <a:t>and</a:t>
            </a:r>
            <a:r>
              <a:rPr lang="en-US" sz="2400" b="1" dirty="0" smtClean="0"/>
              <a:t> flexibility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905000"/>
            <a:ext cx="1943100" cy="184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458200" cy="2468563"/>
          </a:xfrm>
        </p:spPr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b="1" dirty="0" smtClean="0">
                <a:solidFill>
                  <a:srgbClr val="002060"/>
                </a:solidFill>
              </a:rPr>
              <a:t>“Big 3” </a:t>
            </a:r>
            <a:r>
              <a:rPr lang="en-US" dirty="0" smtClean="0">
                <a:solidFill>
                  <a:srgbClr val="002060"/>
                </a:solidFill>
              </a:rPr>
              <a:t>questions: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 smtClean="0"/>
              <a:t>Can financing increase the </a:t>
            </a:r>
            <a:r>
              <a:rPr lang="en-US" sz="2200" b="1" dirty="0" smtClean="0"/>
              <a:t>leverage</a:t>
            </a:r>
            <a:r>
              <a:rPr lang="en-US" sz="2200" dirty="0" smtClean="0"/>
              <a:t> of program funds?                     (↑ private investment / ↓ program funds)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 smtClean="0"/>
              <a:t>Can financing increase </a:t>
            </a:r>
            <a:r>
              <a:rPr lang="en-US" sz="2200" b="1" dirty="0" smtClean="0"/>
              <a:t>demand</a:t>
            </a:r>
            <a:r>
              <a:rPr lang="en-US" sz="2200" dirty="0" smtClean="0"/>
              <a:t> for EE?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 smtClean="0"/>
              <a:t>Can financing increase </a:t>
            </a:r>
            <a:r>
              <a:rPr lang="en-US" sz="2200" b="1" dirty="0" smtClean="0"/>
              <a:t>access</a:t>
            </a:r>
            <a:r>
              <a:rPr lang="en-US" sz="2200" dirty="0" smtClean="0"/>
              <a:t> to EE?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219200" y="3810000"/>
            <a:ext cx="3124200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2200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2200" b="1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Merrian</a:t>
            </a:r>
            <a:r>
              <a:rPr lang="en-US" sz="2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Borgeson</a:t>
            </a:r>
            <a:endParaRPr lang="en-US" sz="2200" b="1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  <a:hlinkClick r:id="rId2"/>
              </a:rPr>
              <a:t>mgborgeson@lbl.gov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rPr>
              <a:t>510.486.4482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724400" y="3810000"/>
            <a:ext cx="3124200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2200" noProof="0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2200" b="1" noProof="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Mark </a:t>
            </a:r>
            <a:r>
              <a:rPr lang="en-US" sz="2200" b="1" noProof="0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Zimring</a:t>
            </a:r>
            <a:endParaRPr lang="en-US" sz="2200" b="1" noProof="0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200" b="0" i="0" u="none" strike="noStrike" kern="1200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  <a:hlinkClick r:id="rId3"/>
              </a:rPr>
              <a:t>mzimring@lbl.gov</a:t>
            </a:r>
            <a:endParaRPr kumimoji="0" lang="en-US" sz="2200" b="0" i="0" u="none" strike="noStrike" kern="1200" cap="none" spc="0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2200" noProof="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rPr>
              <a:t>510.495.2088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current levels of public funding in CA for EE are not sufficient to pay for the building upgrades needed*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Financing</a:t>
            </a:r>
            <a:r>
              <a:rPr lang="en-US" dirty="0" smtClean="0"/>
              <a:t> has been put forward as one way </a:t>
            </a:r>
            <a:r>
              <a:rPr lang="en-US" b="1" dirty="0" smtClean="0"/>
              <a:t>to stretch public dollars further</a:t>
            </a:r>
            <a:r>
              <a:rPr lang="en-US" dirty="0" smtClean="0"/>
              <a:t>…and potentially create a </a:t>
            </a:r>
            <a:r>
              <a:rPr lang="en-US" b="1" dirty="0" smtClean="0"/>
              <a:t>self-sustaining market</a:t>
            </a:r>
            <a:r>
              <a:rPr lang="en-US" dirty="0" smtClean="0"/>
              <a:t> that does not require significant public investment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533400" y="2545080"/>
          <a:ext cx="822960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590800"/>
                <a:gridCol w="2895600"/>
              </a:tblGrid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</a:rPr>
                        <a:t>Building Sector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</a:rPr>
                        <a:t>Investment Needed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</a:rPr>
                        <a:t>Program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</a:rPr>
                        <a:t> Funding 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Residential</a:t>
                      </a:r>
                      <a:endParaRPr lang="en-US" sz="2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At</a:t>
                      </a:r>
                      <a:r>
                        <a:rPr lang="en-US" sz="2000" baseline="0" dirty="0" smtClean="0"/>
                        <a:t> least $50 billion</a:t>
                      </a:r>
                      <a:endParaRPr lang="en-US" sz="20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~$3 billion (over 10</a:t>
                      </a:r>
                      <a:r>
                        <a:rPr lang="en-US" sz="2000" baseline="0" dirty="0" smtClean="0"/>
                        <a:t> yrs)</a:t>
                      </a:r>
                      <a:endParaRPr lang="en-US" sz="20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Commercial</a:t>
                      </a:r>
                      <a:endParaRPr lang="en-US" sz="2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At least $20 billion</a:t>
                      </a:r>
                      <a:endParaRPr lang="en-US" sz="20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~$2</a:t>
                      </a:r>
                      <a:r>
                        <a:rPr lang="en-US" sz="2000" baseline="0" dirty="0" smtClean="0"/>
                        <a:t> billion (over 10 yrs)</a:t>
                      </a:r>
                      <a:endParaRPr lang="en-US" sz="20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853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* Estimates based on  Harcourt, Brown &amp; Carey, inc. “Energy Efficiency Financing in CA: Needs &amp; Gaps”</a:t>
            </a:r>
            <a:endParaRPr lang="en-US" sz="1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EE financing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/>
          <a:lstStyle/>
          <a:p>
            <a:r>
              <a:rPr lang="en-US" dirty="0" smtClean="0"/>
              <a:t>LBNL EE Financing Impacts Calculator</a:t>
            </a:r>
          </a:p>
          <a:p>
            <a:pPr lvl="1"/>
            <a:r>
              <a:rPr lang="en-US" dirty="0" smtClean="0"/>
              <a:t>A tool to inform CPUC decisions about financing program structures &amp; strategies</a:t>
            </a:r>
          </a:p>
          <a:p>
            <a:r>
              <a:rPr lang="en-US" dirty="0" smtClean="0"/>
              <a:t>The model does not…</a:t>
            </a:r>
          </a:p>
          <a:p>
            <a:pPr lvl="1"/>
            <a:r>
              <a:rPr lang="en-US" dirty="0" smtClean="0"/>
              <a:t>Eliminate uncertainty about the tradeoffs between various structures/strategies and EE demand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MOST important questions are ones we don’t know the answers to for sure</a:t>
            </a:r>
            <a:r>
              <a:rPr lang="en-US" dirty="0" smtClean="0"/>
              <a:t>, but are vital to keep in mind when weighing the options for uses of public funds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Using the model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C93177D8-769B-496B-8ECB-2247E08C0447}" type="slidenum">
              <a:rPr lang="en-US" sz="1200" b="1" smtClean="0">
                <a:latin typeface="+mj-lt"/>
              </a:rPr>
              <a:pPr algn="r"/>
              <a:t>4</a:t>
            </a:fld>
            <a:endParaRPr lang="en-US" sz="1200" b="1" dirty="0">
              <a:latin typeface="+mj-lt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00400" y="236220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381000" y="1676400"/>
            <a:ext cx="3429000" cy="1066800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+mj-lt"/>
              </a:rPr>
              <a:t>Specify Target Market </a:t>
            </a:r>
          </a:p>
          <a:p>
            <a:pPr algn="ctr"/>
            <a:r>
              <a:rPr lang="en-US" dirty="0" smtClean="0">
                <a:latin typeface="+mj-lt"/>
              </a:rPr>
              <a:t>(e.g. Commercial, Residential, Industrial)</a:t>
            </a:r>
            <a:endParaRPr lang="en-US" dirty="0">
              <a:latin typeface="+mj-lt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5105400" y="1676400"/>
            <a:ext cx="3429000" cy="10668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+mj-lt"/>
              </a:rPr>
              <a:t>Specify Target Sub-Market</a:t>
            </a:r>
          </a:p>
          <a:p>
            <a:pPr algn="ctr"/>
            <a:r>
              <a:rPr lang="en-US" dirty="0" smtClean="0">
                <a:latin typeface="+mj-lt"/>
              </a:rPr>
              <a:t>(e.g.  Small commercial, Single family residential)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105400" y="3124200"/>
            <a:ext cx="3429000" cy="10668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+mj-lt"/>
              </a:rPr>
              <a:t>If Applicable, Specify Scenario </a:t>
            </a:r>
          </a:p>
          <a:p>
            <a:pPr algn="ctr"/>
            <a:r>
              <a:rPr lang="en-US" dirty="0" smtClean="0">
                <a:latin typeface="+mj-lt"/>
              </a:rPr>
              <a:t> (e.g. Home performance, Small commercial OBF)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81000" y="3124200"/>
            <a:ext cx="3429000" cy="1066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+mj-lt"/>
              </a:rPr>
              <a:t>Define Program Characteristics </a:t>
            </a:r>
          </a:p>
          <a:p>
            <a:pPr algn="ctr"/>
            <a:r>
              <a:rPr lang="en-US" dirty="0" smtClean="0">
                <a:latin typeface="+mj-lt"/>
              </a:rPr>
              <a:t>(e.g. </a:t>
            </a:r>
            <a:r>
              <a:rPr lang="en-US" dirty="0" err="1" smtClean="0">
                <a:latin typeface="+mj-lt"/>
              </a:rPr>
              <a:t>Tgt</a:t>
            </a:r>
            <a:r>
              <a:rPr lang="en-US" dirty="0" smtClean="0">
                <a:latin typeface="+mj-lt"/>
              </a:rPr>
              <a:t> interest rate, LLR level, Annual </a:t>
            </a:r>
            <a:r>
              <a:rPr lang="en-US" dirty="0" err="1" smtClean="0">
                <a:latin typeface="+mj-lt"/>
              </a:rPr>
              <a:t>mkt</a:t>
            </a:r>
            <a:r>
              <a:rPr lang="en-US" dirty="0" smtClean="0">
                <a:latin typeface="+mj-lt"/>
              </a:rPr>
              <a:t> penetration)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81000" y="4800600"/>
            <a:ext cx="3429000" cy="106680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+mj-lt"/>
              </a:rPr>
              <a:t>Review &amp; Override Assumptions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105400" y="4800600"/>
            <a:ext cx="3429000" cy="1066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+mj-lt"/>
              </a:rPr>
              <a:t>Review Model Output</a:t>
            </a:r>
          </a:p>
        </p:txBody>
      </p:sp>
      <p:cxnSp>
        <p:nvCxnSpPr>
          <p:cNvPr id="53" name="Straight Arrow Connector 52"/>
          <p:cNvCxnSpPr>
            <a:stCxn id="40" idx="3"/>
            <a:endCxn id="42" idx="1"/>
          </p:cNvCxnSpPr>
          <p:nvPr/>
        </p:nvCxnSpPr>
        <p:spPr>
          <a:xfrm>
            <a:off x="3810000" y="22098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42" idx="2"/>
            <a:endCxn id="45" idx="0"/>
          </p:cNvCxnSpPr>
          <p:nvPr/>
        </p:nvCxnSpPr>
        <p:spPr>
          <a:xfrm>
            <a:off x="6819900" y="27432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5" idx="1"/>
            <a:endCxn id="48" idx="3"/>
          </p:cNvCxnSpPr>
          <p:nvPr/>
        </p:nvCxnSpPr>
        <p:spPr>
          <a:xfrm flipH="1">
            <a:off x="3810000" y="36576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48" idx="2"/>
            <a:endCxn id="50" idx="0"/>
          </p:cNvCxnSpPr>
          <p:nvPr/>
        </p:nvCxnSpPr>
        <p:spPr>
          <a:xfrm>
            <a:off x="2095500" y="41910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50" idx="3"/>
            <a:endCxn id="51" idx="1"/>
          </p:cNvCxnSpPr>
          <p:nvPr/>
        </p:nvCxnSpPr>
        <p:spPr>
          <a:xfrm>
            <a:off x="3810000" y="53340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Model drivers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534400" cy="4648200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  Target Market &amp; Energy Upgrade Characteristics </a:t>
            </a:r>
          </a:p>
          <a:p>
            <a:pPr marL="571500" lvl="1" indent="0"/>
            <a:r>
              <a:rPr lang="en-US" dirty="0" smtClean="0"/>
              <a:t>Define market size &amp; building stock energy savings potential</a:t>
            </a:r>
          </a:p>
          <a:p>
            <a:pPr marL="0" indent="0"/>
            <a:r>
              <a:rPr lang="en-US" dirty="0" smtClean="0"/>
              <a:t>  Loan Program Characteristics (e.g. LLR, Rebate) </a:t>
            </a:r>
          </a:p>
          <a:p>
            <a:pPr marL="571500" lvl="1" indent="0"/>
            <a:r>
              <a:rPr lang="en-US" dirty="0" smtClean="0"/>
              <a:t>Define public cost per project, which bounds program energy savings potential</a:t>
            </a:r>
          </a:p>
          <a:p>
            <a:pPr marL="0" indent="0"/>
            <a:r>
              <a:rPr lang="en-US" dirty="0" smtClean="0"/>
              <a:t>  Market Penetration Assumptions </a:t>
            </a:r>
          </a:p>
          <a:p>
            <a:pPr marL="571500" lvl="1" indent="0"/>
            <a:r>
              <a:rPr lang="en-US" dirty="0" smtClean="0"/>
              <a:t> Determines whether multi-year EE program achieves its energy savings potential</a:t>
            </a:r>
          </a:p>
          <a:p>
            <a:pPr marL="0" indent="0"/>
            <a:endParaRPr lang="en-US" dirty="0" smtClean="0"/>
          </a:p>
          <a:p>
            <a:pPr marL="571500" lvl="1" indent="0"/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/>
            <a:endParaRPr lang="en-US" dirty="0" smtClean="0"/>
          </a:p>
          <a:p>
            <a:pPr marL="0" indent="0"/>
            <a:endParaRPr lang="en-US" sz="2800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200" b="1" dirty="0" smtClean="0">
                <a:latin typeface="+mj-lt"/>
              </a:rPr>
              <a:t>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model input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200" b="1" dirty="0" smtClean="0">
                <a:latin typeface="+mj-lt"/>
              </a:rPr>
              <a:t>6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1600200"/>
          <a:ext cx="7848601" cy="4572008"/>
        </p:xfrm>
        <a:graphic>
          <a:graphicData uri="http://schemas.openxmlformats.org/drawingml/2006/table">
            <a:tbl>
              <a:tblPr/>
              <a:tblGrid>
                <a:gridCol w="2692286"/>
                <a:gridCol w="1264204"/>
                <a:gridCol w="58529"/>
                <a:gridCol w="58529"/>
                <a:gridCol w="3116614"/>
                <a:gridCol w="658439"/>
              </a:tblGrid>
              <a:tr h="2842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Financing Program Information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Loan Product Information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Program Budget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$100,000,000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On-Bill Repayment?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No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Target Market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Commercial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(Absolute % Increase Annual Mkt Penetration)?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1" u="none" strike="noStrike">
                          <a:latin typeface="Arial"/>
                        </a:rPr>
                        <a:t>1%</a:t>
                      </a:r>
                    </a:p>
                  </a:txBody>
                  <a:tcPr marL="81887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Target Sub-Market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Large Office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(Absolute % Decrease Default Rate)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1" u="none" strike="noStrike">
                          <a:latin typeface="Arial"/>
                        </a:rPr>
                        <a:t>2%</a:t>
                      </a:r>
                    </a:p>
                  </a:txBody>
                  <a:tcPr marL="81887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Program Type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Retro-Commissioning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Secured / Unsecured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Unsecured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Scenario (if applicable)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Impact of Secured on Interest Rate</a:t>
                      </a:r>
                      <a:r>
                        <a:rPr lang="en-US" sz="700" b="0" i="1" u="none" strike="noStrike" baseline="3000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1" u="none" strike="noStrike">
                          <a:latin typeface="Arial"/>
                        </a:rPr>
                        <a:t>5%</a:t>
                      </a:r>
                    </a:p>
                  </a:txBody>
                  <a:tcPr marL="81887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% Target Market Size Appropriate for EE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Loan Length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Program Admin. Costs (% of Program Budget)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2%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Interest Rate Buydown?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Yes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% Program Participants Taking Financing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Market Loan Interest Rate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7%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Eligible for Financing and Rebate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Yes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Target Loan Interest Rate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5%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Average Project Cost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$300 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LLR?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Yes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% Tgt Market Qual. For Financing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latin typeface="Arial"/>
                        </a:rPr>
                        <a:t>50%</a:t>
                      </a:r>
                    </a:p>
                  </a:txBody>
                  <a:tcPr marL="163773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Loan Loss Reserve (LLR) Size for 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700" b="0" i="1" u="none" strike="noStrike">
                          <a:latin typeface="Arial"/>
                        </a:rPr>
                        <a:t>10%</a:t>
                      </a:r>
                    </a:p>
                  </a:txBody>
                  <a:tcPr marL="81887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w/Conforming Underwriting: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Conforming Participants: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40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Addtl % Tgt Market Qualifying for Financing w/Tool:</a:t>
                      </a:r>
                      <a:r>
                        <a:rPr lang="en-US" sz="700" b="0" i="0" u="none" strike="noStrike" baseline="30000">
                          <a:latin typeface="Arial"/>
                        </a:rPr>
                        <a:t>2</a:t>
                      </a:r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0%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LLR Size for Non-Conforming Participants: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0%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% of Market Qualifying for This Loan Product: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50%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1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Anticipated Default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Annual Market Penetration (Overall)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1.0%</a:t>
                      </a:r>
                    </a:p>
                  </a:txBody>
                  <a:tcPr marL="163773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Rebates?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No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163773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Rebate Level for Conforming Participants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0%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56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BFBFB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Rebate Level Non-Conforming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1" u="none" strike="noStrike">
                          <a:latin typeface="Arial"/>
                        </a:rPr>
                        <a:t>0%</a:t>
                      </a:r>
                    </a:p>
                  </a:txBody>
                  <a:tcPr marL="81887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0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latin typeface="Arial"/>
                        </a:rPr>
                        <a:t>Notes: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970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latin typeface="Arial"/>
                        </a:rPr>
                        <a:t>1. (Absolute % decrease relative to unsecured)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Model Output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200" b="1" dirty="0" smtClean="0">
                <a:latin typeface="+mj-lt"/>
              </a:rPr>
              <a:t>7</a:t>
            </a:r>
            <a:endParaRPr lang="en-US" b="1" dirty="0">
              <a:latin typeface="+mj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90600" y="1752600"/>
          <a:ext cx="7162800" cy="4083742"/>
        </p:xfrm>
        <a:graphic>
          <a:graphicData uri="http://schemas.openxmlformats.org/drawingml/2006/table">
            <a:tbl>
              <a:tblPr/>
              <a:tblGrid>
                <a:gridCol w="3735566"/>
                <a:gridCol w="1766982"/>
                <a:gridCol w="1660252"/>
              </a:tblGrid>
              <a:tr h="19870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Public &amp; Private Investment in EE: Summary Statistics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Total $ Invested in EE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$105,806,732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Total Private $ Invested in EE</a:t>
                      </a:r>
                    </a:p>
                  </a:txBody>
                  <a:tcPr marL="88971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$105,806,732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Total Public $ Invested in EE</a:t>
                      </a:r>
                    </a:p>
                  </a:txBody>
                  <a:tcPr marL="88971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628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Total Public $ Spent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$21,732,573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Total Projects Financed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352,689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1,000 square feet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Total Projects Completed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352,689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1,000 square feet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628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Public $ Spent on Administration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$2,000,000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Public $ Spent on Rebates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Public $ Spent on IRB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$9,151,900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Public $ Spent on LLR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$10,580,673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$ LLR Available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$3,809,042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628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Leverage Ratio</a:t>
                      </a:r>
                      <a:r>
                        <a:rPr lang="en-US" sz="800" b="0" i="0" u="none" strike="noStrike" baseline="30000">
                          <a:latin typeface="Arial"/>
                        </a:rPr>
                        <a:t>1</a:t>
                      </a:r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4.87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Leverage Ratio</a:t>
                      </a:r>
                      <a:r>
                        <a:rPr lang="en-US" sz="800" b="0" i="0" u="none" strike="noStrike" baseline="30000">
                          <a:latin typeface="Arial"/>
                        </a:rPr>
                        <a:t>1</a:t>
                      </a:r>
                      <a:r>
                        <a:rPr lang="en-US" sz="800" b="0" i="0" u="none" strike="noStrike">
                          <a:latin typeface="Arial"/>
                        </a:rPr>
                        <a:t>excluding unspent LLR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5.90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to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Gross Job Creation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                             630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direct and indirect jobs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Customer (with Loan) Savings to Investment Ratio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8.61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Customer (no Loan, if applicable) SIR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N/A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628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Target Market Size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1,200,644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1,000 square feet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Target Market Appropriate for EE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600,322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1,000 square feet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nb-NO" sz="800" b="0" i="0" u="none" strike="noStrike">
                          <a:latin typeface="Arial"/>
                        </a:rPr>
                        <a:t>Target Market Eligible for Financing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600,322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1,000 square feet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7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Percent of Appropriate Target Market Served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latin typeface="Arial"/>
                        </a:rPr>
                        <a:t>58.7%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latin typeface="Arial"/>
                        </a:rPr>
                        <a:t>Note: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86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latin typeface="Arial"/>
                        </a:rPr>
                        <a:t>1. Ratio of Private $ / Public $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51037"/>
            <a:ext cx="8458200" cy="42211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Can financing increase the </a:t>
            </a:r>
            <a:r>
              <a:rPr lang="en-US" sz="3000" b="1" dirty="0" smtClean="0"/>
              <a:t>leverage</a:t>
            </a:r>
            <a:r>
              <a:rPr lang="en-US" sz="3000" dirty="0" smtClean="0"/>
              <a:t> of program funds? (↑ private investment / ↓ program funds)</a:t>
            </a:r>
          </a:p>
          <a:p>
            <a:pPr marL="514350" indent="-514350">
              <a:buFont typeface="+mj-lt"/>
              <a:buAutoNum type="arabicPeriod"/>
            </a:pPr>
            <a:endParaRPr lang="en-US" sz="15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Can financing increase </a:t>
            </a:r>
            <a:r>
              <a:rPr lang="en-US" sz="3000" b="1" dirty="0" smtClean="0"/>
              <a:t>demand</a:t>
            </a:r>
            <a:r>
              <a:rPr lang="en-US" sz="3000" dirty="0" smtClean="0"/>
              <a:t> for EE?</a:t>
            </a:r>
          </a:p>
          <a:p>
            <a:pPr marL="514350" indent="-514350">
              <a:buFont typeface="+mj-lt"/>
              <a:buAutoNum type="arabicPeriod"/>
            </a:pPr>
            <a:endParaRPr lang="en-US" sz="15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Can financing increase </a:t>
            </a:r>
            <a:r>
              <a:rPr lang="en-US" sz="3000" b="1" dirty="0" smtClean="0"/>
              <a:t>access</a:t>
            </a:r>
            <a:r>
              <a:rPr lang="en-US" sz="3000" dirty="0" smtClean="0"/>
              <a:t> to EE?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get for $2,500?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Example: $13,000 residential upgrade*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3A1385-5EA4-443F-A3E2-AC2E9FF0FDE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3386974"/>
            <a:ext cx="205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$2,500</a:t>
            </a:r>
            <a:endParaRPr lang="en-US" sz="50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2438400" y="3767974"/>
            <a:ext cx="1066800" cy="1524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9492472">
            <a:off x="2385108" y="3146600"/>
            <a:ext cx="1066800" cy="1524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744555">
            <a:off x="2392390" y="4322387"/>
            <a:ext cx="1066800" cy="1524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1400" y="24384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Rebate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of $2,500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1400" y="3195935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Interest rate buy down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from a market interest rate of 13.99% (unsecured) to 8.75%  (10yr term)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1400" y="4643735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A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loan loss reserve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of almost 20% 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6400800"/>
            <a:ext cx="853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* Current estimate of the average single family project size for Energy Upgrade CA in PG&amp;E territory </a:t>
            </a:r>
            <a:endParaRPr lang="en-US" sz="14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" y="5257800"/>
            <a:ext cx="7467600" cy="830997"/>
          </a:xfrm>
          <a:prstGeom prst="rect">
            <a:avLst/>
          </a:prstGeom>
          <a:solidFill>
            <a:srgbClr val="31859C">
              <a:alpha val="50196"/>
            </a:srgb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Can we reduce the level of per project public investment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+mj-lt"/>
              </a:rPr>
              <a:t> while driving this market to scale?</a:t>
            </a:r>
            <a:endParaRPr lang="en-US" sz="24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5865</TotalTime>
  <Words>1341</Words>
  <Application>Microsoft Office PowerPoint</Application>
  <PresentationFormat>On-screen Show (4:3)</PresentationFormat>
  <Paragraphs>287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1_Office Theme</vt:lpstr>
      <vt:lpstr>  LBNL Energy Efficiency Impacts Calculator: Big Picture Takeaways  Mark Zimring and Merrian Borgeson  Lawrence Berkeley National Laboratory  February 10, 2012</vt:lpstr>
      <vt:lpstr>Why are we here?</vt:lpstr>
      <vt:lpstr>Modeling EE financing products</vt:lpstr>
      <vt:lpstr>Using the model</vt:lpstr>
      <vt:lpstr>Model drivers</vt:lpstr>
      <vt:lpstr>Sample model input data</vt:lpstr>
      <vt:lpstr>Sample Model Output Data</vt:lpstr>
      <vt:lpstr>Key questions</vt:lpstr>
      <vt:lpstr>What can you get for $2,500?</vt:lpstr>
      <vt:lpstr>What can you get for $1,300?</vt:lpstr>
      <vt:lpstr>How much can financing increase leverage?</vt:lpstr>
      <vt:lpstr>Can financing replace financial incentives?</vt:lpstr>
      <vt:lpstr>Can financing increase demand for EE?</vt:lpstr>
      <vt:lpstr>Can financing increase access to EE?</vt:lpstr>
      <vt:lpstr>The path forward</vt:lpstr>
      <vt:lpstr>Discussion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XXXX XXXXXX  Mark Zimring and Merrian Goggio Borgeson  Lawrence Berkeley National Laboratory  February 10, 2012</dc:title>
  <dc:creator>mcfuller</dc:creator>
  <cp:lastModifiedBy>Mark</cp:lastModifiedBy>
  <cp:revision>165</cp:revision>
  <dcterms:created xsi:type="dcterms:W3CDTF">2012-01-31T22:04:42Z</dcterms:created>
  <dcterms:modified xsi:type="dcterms:W3CDTF">2012-02-09T15:13:37Z</dcterms:modified>
</cp:coreProperties>
</file>