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3" r:id="rId1"/>
  </p:sldMasterIdLst>
  <p:notesMasterIdLst>
    <p:notesMasterId r:id="rId8"/>
  </p:notesMasterIdLst>
  <p:sldIdLst>
    <p:sldId id="256" r:id="rId2"/>
    <p:sldId id="283" r:id="rId3"/>
    <p:sldId id="281" r:id="rId4"/>
    <p:sldId id="268" r:id="rId5"/>
    <p:sldId id="282" r:id="rId6"/>
    <p:sldId id="28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6" autoAdjust="0"/>
    <p:restoredTop sz="94639" autoAdjust="0"/>
  </p:normalViewPr>
  <p:slideViewPr>
    <p:cSldViewPr>
      <p:cViewPr varScale="1">
        <p:scale>
          <a:sx n="48" d="100"/>
          <a:sy n="48" d="100"/>
        </p:scale>
        <p:origin x="-114" y="-14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04AB33-3A7A-47C1-9EAF-14CC695D1754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8A0D8C-A53B-4EEC-B295-509EB24670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041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872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ank-1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Preliminary Information - for Discussion Purposes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361951"/>
            <a:ext cx="2133600" cy="365125"/>
          </a:xfrm>
          <a:prstGeom prst="rect">
            <a:avLst/>
          </a:prstGeom>
        </p:spPr>
        <p:txBody>
          <a:bodyPr/>
          <a:lstStyle/>
          <a:p>
            <a:fld id="{3919FD3C-0998-E843-8B00-769374726A0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01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0904524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41113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ank-1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6510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638800" cy="365125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0000"/>
                </a:solidFill>
              </a:defRPr>
            </a:lvl1pPr>
          </a:lstStyle>
          <a:p>
            <a:pPr defTabSz="457200"/>
            <a:r>
              <a:rPr lang="en-US" dirty="0" smtClean="0"/>
              <a:t>*Preliminary Information - for Discussion Purposes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3940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ank-1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638800" cy="365125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0000"/>
                </a:solidFill>
              </a:defRPr>
            </a:lvl1pPr>
          </a:lstStyle>
          <a:p>
            <a:pPr defTabSz="457200"/>
            <a:r>
              <a:rPr lang="en-US" dirty="0" smtClean="0"/>
              <a:t>*Preliminary Information - for Discussion Purposes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280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ank-1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638800" cy="365125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0000"/>
                </a:solidFill>
              </a:defRPr>
            </a:lvl1pPr>
          </a:lstStyle>
          <a:p>
            <a:pPr defTabSz="457200"/>
            <a:r>
              <a:rPr lang="en-US" dirty="0" smtClean="0"/>
              <a:t>*Preliminary Information - for Discussion Purposes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0366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lank-1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638800" cy="365125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0000"/>
                </a:solidFill>
              </a:defRPr>
            </a:lvl1pPr>
          </a:lstStyle>
          <a:p>
            <a:pPr defTabSz="457200"/>
            <a:r>
              <a:rPr lang="en-US" dirty="0" smtClean="0"/>
              <a:t>*Preliminary Information - for Discussion Purposes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7798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ank-1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361951"/>
            <a:ext cx="2133600" cy="365125"/>
          </a:xfrm>
          <a:prstGeom prst="rect">
            <a:avLst/>
          </a:prstGeom>
        </p:spPr>
        <p:txBody>
          <a:bodyPr/>
          <a:lstStyle/>
          <a:p>
            <a:fld id="{3919FD3C-0998-E843-8B00-769374726A0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638800" cy="365125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0000"/>
                </a:solidFill>
              </a:defRPr>
            </a:lvl1pPr>
          </a:lstStyle>
          <a:p>
            <a:pPr defTabSz="457200"/>
            <a:r>
              <a:rPr lang="en-US" dirty="0" smtClean="0"/>
              <a:t>*Preliminary Information - for Discussion Purposes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478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361951"/>
            <a:ext cx="2133600" cy="365125"/>
          </a:xfrm>
          <a:prstGeom prst="rect">
            <a:avLst/>
          </a:prstGeom>
        </p:spPr>
        <p:txBody>
          <a:bodyPr/>
          <a:lstStyle/>
          <a:p>
            <a:fld id="{3919FD3C-0998-E843-8B00-769374726A0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5098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ank-1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Preliminary Information - for Discussion Purposes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361951"/>
            <a:ext cx="2133600" cy="365125"/>
          </a:xfrm>
          <a:prstGeom prst="rect">
            <a:avLst/>
          </a:prstGeom>
        </p:spPr>
        <p:txBody>
          <a:bodyPr/>
          <a:lstStyle/>
          <a:p>
            <a:fld id="{3919FD3C-0998-E843-8B00-769374726A0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6026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ank-1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Preliminary Information - for Discussion Purposes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361951"/>
            <a:ext cx="2133600" cy="365125"/>
          </a:xfrm>
          <a:prstGeom prst="rect">
            <a:avLst/>
          </a:prstGeom>
        </p:spPr>
        <p:txBody>
          <a:bodyPr/>
          <a:lstStyle/>
          <a:p>
            <a:fld id="{3919FD3C-0998-E843-8B00-769374726A0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8127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78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wipe dir="r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077200" cy="2438400"/>
          </a:xfrm>
        </p:spPr>
        <p:txBody>
          <a:bodyPr/>
          <a:lstStyle/>
          <a:p>
            <a:r>
              <a:rPr lang="en-US" sz="3600" b="1" i="1" dirty="0" smtClean="0"/>
              <a:t>Water-Energy Nexus</a:t>
            </a:r>
            <a:br>
              <a:rPr lang="en-US" sz="3600" b="1" i="1" dirty="0" smtClean="0"/>
            </a:br>
            <a:r>
              <a:rPr lang="en-US" sz="3600" b="1" i="1" dirty="0" smtClean="0"/>
              <a:t>Energy Matinee Pricing Pilot  </a:t>
            </a:r>
            <a:br>
              <a:rPr lang="en-US" sz="3600" b="1" i="1" dirty="0" smtClean="0"/>
            </a:br>
            <a:r>
              <a:rPr lang="en-US" sz="3600" b="1" i="1" dirty="0" smtClean="0"/>
              <a:t>Workshop </a:t>
            </a:r>
            <a:br>
              <a:rPr lang="en-US" sz="3600" b="1" i="1" dirty="0" smtClean="0"/>
            </a:b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239000" cy="5334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February 24 2016</a:t>
            </a:r>
            <a:endParaRPr lang="en-US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98698" y="4476391"/>
            <a:ext cx="3135702" cy="838200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2"/>
                </a:solidFill>
              </a:rPr>
              <a:t>Presenters: 	Dan Pease </a:t>
            </a:r>
          </a:p>
          <a:p>
            <a:pPr algn="l"/>
            <a:r>
              <a:rPr lang="en-US" sz="2000" b="1" dirty="0">
                <a:solidFill>
                  <a:schemeClr val="tx2"/>
                </a:solidFill>
              </a:rPr>
              <a:t>	</a:t>
            </a:r>
            <a:r>
              <a:rPr lang="en-US" sz="2000" b="1" dirty="0" smtClean="0">
                <a:solidFill>
                  <a:schemeClr val="tx2"/>
                </a:solidFill>
              </a:rPr>
              <a:t>		Jan Grygier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634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50065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Options and Recommendation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Schedule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Design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8743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Potential 2017 Pilot Options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1498" y="1089837"/>
            <a:ext cx="8305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solidFill>
                  <a:schemeClr val="tx2"/>
                </a:solidFill>
              </a:rPr>
              <a:t>OPTION </a:t>
            </a:r>
            <a:r>
              <a:rPr lang="en-US" sz="2200" u="sng" dirty="0">
                <a:solidFill>
                  <a:schemeClr val="tx2"/>
                </a:solidFill>
              </a:rPr>
              <a:t>#1</a:t>
            </a:r>
            <a:r>
              <a:rPr lang="en-US" sz="2200" dirty="0" smtClean="0">
                <a:solidFill>
                  <a:schemeClr val="tx2"/>
                </a:solidFill>
              </a:rPr>
              <a:t>:  Leverage </a:t>
            </a:r>
            <a:r>
              <a:rPr lang="en-US" sz="2200" dirty="0">
                <a:solidFill>
                  <a:schemeClr val="tx2"/>
                </a:solidFill>
              </a:rPr>
              <a:t>PG&amp;E’s </a:t>
            </a:r>
            <a:r>
              <a:rPr lang="en-US" sz="2200" dirty="0" smtClean="0">
                <a:solidFill>
                  <a:schemeClr val="tx2"/>
                </a:solidFill>
              </a:rPr>
              <a:t>Excess Power (XSP) </a:t>
            </a:r>
            <a:r>
              <a:rPr lang="en-US" sz="2200" dirty="0">
                <a:solidFill>
                  <a:schemeClr val="tx2"/>
                </a:solidFill>
              </a:rPr>
              <a:t>pilot </a:t>
            </a:r>
            <a:r>
              <a:rPr lang="en-US" sz="2200" dirty="0" smtClean="0">
                <a:solidFill>
                  <a:schemeClr val="tx2"/>
                </a:solidFill>
              </a:rPr>
              <a:t>approved in D.14-05-025 by modifying billing to broaden the attractiveness of this pilot to customers on schedules with demand charges.</a:t>
            </a:r>
          </a:p>
          <a:p>
            <a:r>
              <a:rPr lang="en-US" sz="2200" i="1" dirty="0">
                <a:solidFill>
                  <a:schemeClr val="tx2"/>
                </a:solidFill>
              </a:rPr>
              <a:t> 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u="sng" dirty="0">
                <a:solidFill>
                  <a:schemeClr val="tx2"/>
                </a:solidFill>
              </a:rPr>
              <a:t>OPTION #2</a:t>
            </a:r>
            <a:r>
              <a:rPr lang="en-US" sz="2200" dirty="0" smtClean="0">
                <a:solidFill>
                  <a:schemeClr val="tx2"/>
                </a:solidFill>
              </a:rPr>
              <a:t>:  New dynamic program with day-ahead event notification. </a:t>
            </a:r>
          </a:p>
          <a:p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u="sng" dirty="0">
                <a:solidFill>
                  <a:schemeClr val="tx2"/>
                </a:solidFill>
              </a:rPr>
              <a:t>OPTION #</a:t>
            </a:r>
            <a:r>
              <a:rPr lang="en-US" sz="2200" u="sng" dirty="0" smtClean="0">
                <a:solidFill>
                  <a:schemeClr val="tx2"/>
                </a:solidFill>
              </a:rPr>
              <a:t>3 (Recommended)</a:t>
            </a:r>
            <a:r>
              <a:rPr lang="en-US" sz="2200" dirty="0" smtClean="0">
                <a:solidFill>
                  <a:schemeClr val="tx2"/>
                </a:solidFill>
              </a:rPr>
              <a:t>:  New  TOU program with preset hours and prices: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Incentive to use more during super off-peak hours through bill credits, with revenue-neutral energy price adders in other hours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Parallels </a:t>
            </a:r>
            <a:r>
              <a:rPr lang="en-US" sz="2200" dirty="0">
                <a:solidFill>
                  <a:schemeClr val="tx2"/>
                </a:solidFill>
              </a:rPr>
              <a:t>R</a:t>
            </a:r>
            <a:r>
              <a:rPr lang="en-US" sz="2200" dirty="0" smtClean="0">
                <a:solidFill>
                  <a:schemeClr val="tx2"/>
                </a:solidFill>
              </a:rPr>
              <a:t>esidential TOU Pilot </a:t>
            </a:r>
            <a:r>
              <a:rPr lang="en-US" sz="2200" dirty="0">
                <a:solidFill>
                  <a:schemeClr val="tx2"/>
                </a:solidFill>
              </a:rPr>
              <a:t>R</a:t>
            </a:r>
            <a:r>
              <a:rPr lang="en-US" sz="2200" dirty="0" smtClean="0">
                <a:solidFill>
                  <a:schemeClr val="tx2"/>
                </a:solidFill>
              </a:rPr>
              <a:t>ate #</a:t>
            </a:r>
            <a:r>
              <a:rPr lang="en-US" sz="2200" dirty="0" smtClean="0">
                <a:solidFill>
                  <a:schemeClr val="tx2"/>
                </a:solidFill>
              </a:rPr>
              <a:t>3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Demand in super off-peak hours will not be used to determine demand charges on applicable schedules</a:t>
            </a:r>
          </a:p>
          <a:p>
            <a:endParaRPr lang="en-US" sz="22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906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229600" cy="1143000"/>
          </a:xfrm>
        </p:spPr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990600"/>
            <a:ext cx="830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Prompt CPUC decision on design, to allow enough time for implementation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Need CPUC guidance soon to inform Advice Letter filing ~March 18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Need Resolution approving Advice Letter by end of May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W</a:t>
            </a:r>
            <a:r>
              <a:rPr lang="en-US" sz="2000" dirty="0" smtClean="0">
                <a:solidFill>
                  <a:schemeClr val="tx2"/>
                </a:solidFill>
              </a:rPr>
              <a:t>ork must begin in June 2016 to allow for implementation in 2017.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Decision on participation levels can help expedite implementation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Participation level of 200 accounts or less may allow implementation targeted as early as March 2017.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Otherwise implementation would be targeted for June 2017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Cost will be a function Commission requirements as 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Adopted program design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Required billing and other systems changes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Required Marketing, Education &amp; Outreach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Measurement &amp; Evaluation requirements </a:t>
            </a:r>
            <a:endParaRPr lang="en-US" sz="20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Need approval by June 1 of A.L. establishing a Memorandum </a:t>
            </a:r>
            <a:r>
              <a:rPr lang="en-US" sz="2000" dirty="0">
                <a:solidFill>
                  <a:schemeClr val="tx2"/>
                </a:solidFill>
              </a:rPr>
              <a:t>A</a:t>
            </a:r>
            <a:r>
              <a:rPr lang="en-US" sz="2000" dirty="0" smtClean="0">
                <a:solidFill>
                  <a:schemeClr val="tx2"/>
                </a:solidFill>
              </a:rPr>
              <a:t>ccount to record actual implementation costs, with future reasonableness review.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269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852286"/>
              </p:ext>
            </p:extLst>
          </p:nvPr>
        </p:nvGraphicFramePr>
        <p:xfrm>
          <a:off x="1066800" y="990600"/>
          <a:ext cx="7696200" cy="568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763"/>
                <a:gridCol w="3271837"/>
                <a:gridCol w="2895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smtClean="0"/>
                        <a:t>2/24/16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Workshop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dirty="0" smtClean="0"/>
                        <a:t>3/18/16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Advice Letter</a:t>
                      </a:r>
                      <a:r>
                        <a:rPr lang="en-US" baseline="0" dirty="0" smtClean="0"/>
                        <a:t> with Proposal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Memo account and draft</a:t>
                      </a:r>
                      <a:r>
                        <a:rPr lang="en-US" baseline="0" dirty="0" smtClean="0"/>
                        <a:t> tariffs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4/7/16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dvice Letter: Protests due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4/14/16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Advice Letter: Reply due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4/25/16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Advice Letter: Draft Resolution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5/26/16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 Resolution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6/1/16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Begin Billing</a:t>
                      </a:r>
                      <a:r>
                        <a:rPr lang="en-US" baseline="0" dirty="0" smtClean="0"/>
                        <a:t> and Systems </a:t>
                      </a:r>
                      <a:r>
                        <a:rPr lang="en-US" dirty="0" smtClean="0"/>
                        <a:t>Implementation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7/1/16</a:t>
                      </a:r>
                      <a:r>
                        <a:rPr lang="en-US" baseline="0" dirty="0" smtClean="0"/>
                        <a:t> – 11/1/16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</a:t>
                      </a:r>
                      <a:r>
                        <a:rPr lang="en-US" baseline="0" dirty="0" smtClean="0"/>
                        <a:t> Measurement &amp; Evaluation as well as Marketing Education &amp; Outreach Plans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 12/16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File Advice Letter on remaining implementation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 tariff</a:t>
                      </a:r>
                      <a:r>
                        <a:rPr lang="en-US" baseline="0" dirty="0" smtClean="0"/>
                        <a:t>, M&amp;E and ME&amp;O Plans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</a:t>
                      </a:r>
                      <a:r>
                        <a:rPr lang="en-US" baseline="0" dirty="0" smtClean="0"/>
                        <a:t> early as March 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r>
                        <a:rPr lang="en-US" baseline="0" dirty="0" smtClean="0"/>
                        <a:t> effective (earliest possible date)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Dependent</a:t>
                      </a:r>
                      <a:r>
                        <a:rPr lang="en-US" baseline="0" dirty="0" smtClean="0"/>
                        <a:t> on requirements; otherwise could be 6/17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9197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516" y="76200"/>
            <a:ext cx="8229600" cy="1143000"/>
          </a:xfrm>
        </p:spPr>
        <p:txBody>
          <a:bodyPr/>
          <a:lstStyle/>
          <a:p>
            <a:r>
              <a:rPr lang="en-US" i="1" dirty="0" smtClean="0"/>
              <a:t>Design - Run Pilot as if it was 2020</a:t>
            </a:r>
            <a:endParaRPr lang="en-US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956484"/>
              </p:ext>
            </p:extLst>
          </p:nvPr>
        </p:nvGraphicFramePr>
        <p:xfrm>
          <a:off x="914400" y="1981200"/>
          <a:ext cx="7620001" cy="3382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144"/>
                <a:gridCol w="1021237"/>
                <a:gridCol w="1099794"/>
                <a:gridCol w="1099794"/>
                <a:gridCol w="1021237"/>
                <a:gridCol w="1099795"/>
              </a:tblGrid>
              <a:tr h="514693">
                <a:tc>
                  <a:txBody>
                    <a:bodyPr/>
                    <a:lstStyle/>
                    <a:p>
                      <a:pPr marL="0" marR="0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2016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2017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2020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4693">
                <a:tc>
                  <a:txBody>
                    <a:bodyPr/>
                    <a:lstStyle/>
                    <a:p>
                      <a:pPr marL="0" marR="0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GWh Solar + Wind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42,000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45,000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48,000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51,000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54,000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2252">
                <a:tc>
                  <a:txBody>
                    <a:bodyPr/>
                    <a:lstStyle/>
                    <a:p>
                      <a:pPr marL="0" marR="0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Annual Hours Negative DA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Prices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141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2252">
                <a:tc>
                  <a:txBody>
                    <a:bodyPr/>
                    <a:lstStyle/>
                    <a:p>
                      <a:pPr marL="0" marR="0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Percentage Hours Neg. Mar-May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3.5%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6%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08378">
                <a:tc>
                  <a:txBody>
                    <a:bodyPr/>
                    <a:lstStyle/>
                    <a:p>
                      <a:pPr marL="0" marR="0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MGC Cost Differential Winter Off-Peak to Spring HE 10-15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$18/MWh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$23/MWh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$27/MWh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$31/MWh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$35/MWh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62516" y="10668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/>
              <a:t>2016-2020 Solar and Wind Generation, Number of Hours with Negative Day-Ahead Prices,</a:t>
            </a:r>
          </a:p>
          <a:p>
            <a:pPr algn="ctr"/>
            <a:r>
              <a:rPr lang="en-US" sz="1600" b="1" dirty="0" smtClean="0"/>
              <a:t>And Cost Differential during Spring Super Off Peak under Average Hydro Conditions</a:t>
            </a:r>
          </a:p>
          <a:p>
            <a:pPr algn="ctr"/>
            <a:r>
              <a:rPr lang="en-US" sz="1600" b="1" dirty="0" smtClean="0"/>
              <a:t>(All Data from 2015 RDW Price Scenarios Model)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4864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2020 will likely have approximately 3X more hours with negative prices, and a 50% higher differential between winter off-peak and spring super-off-peak Marginal Generation Costs than 2017.  Running pilot using prices and triggers as of 2020 could provide more robust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37449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GE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pattFill prst="ltUpDiag">
          <a:fgClr>
            <a:schemeClr val="accent1"/>
          </a:fgClr>
          <a:bgClr>
            <a:schemeClr val="bg1"/>
          </a:bgClr>
        </a:patt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PG&amp;E</Template>
  <TotalTime>1975</TotalTime>
  <Words>427</Words>
  <Application>Microsoft Office PowerPoint</Application>
  <PresentationFormat>On-screen Show (4:3)</PresentationFormat>
  <Paragraphs>102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PGEnew</vt:lpstr>
      <vt:lpstr>Water-Energy Nexus Energy Matinee Pricing Pilot   Workshop  </vt:lpstr>
      <vt:lpstr>Overview</vt:lpstr>
      <vt:lpstr>Potential 2017 Pilot Options</vt:lpstr>
      <vt:lpstr>Requirements</vt:lpstr>
      <vt:lpstr>Proposed Timeline</vt:lpstr>
      <vt:lpstr>Design - Run Pilot as if it was 2020</vt:lpstr>
    </vt:vector>
  </TitlesOfParts>
  <Company>Pacific Gas and Electric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PG&amp;E Technology Forum: Energy Efficiency Emerging Technologies, CES</dc:title>
  <dc:creator>Basarkar, Mangesh</dc:creator>
  <cp:lastModifiedBy>Pease, Daniel</cp:lastModifiedBy>
  <cp:revision>75</cp:revision>
  <cp:lastPrinted>2016-02-24T18:34:00Z</cp:lastPrinted>
  <dcterms:created xsi:type="dcterms:W3CDTF">2015-10-28T14:03:25Z</dcterms:created>
  <dcterms:modified xsi:type="dcterms:W3CDTF">2016-02-24T19:41:13Z</dcterms:modified>
</cp:coreProperties>
</file>