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91" r:id="rId4"/>
    <p:sldId id="281" r:id="rId5"/>
    <p:sldId id="282" r:id="rId6"/>
    <p:sldId id="283" r:id="rId7"/>
    <p:sldId id="292" r:id="rId8"/>
    <p:sldId id="290" r:id="rId9"/>
    <p:sldId id="294" r:id="rId10"/>
  </p:sldIdLst>
  <p:sldSz cx="10058400" cy="7772400"/>
  <p:notesSz cx="6858000" cy="9144000"/>
  <p:defaultTextStyle>
    <a:defPPr>
      <a:defRPr lang="en-US"/>
    </a:defPPr>
    <a:lvl1pPr algn="l" defTabSz="1017588" rtl="0" fontAlgn="base">
      <a:spcBef>
        <a:spcPct val="0"/>
      </a:spcBef>
      <a:spcAft>
        <a:spcPct val="0"/>
      </a:spcAft>
      <a:defRPr sz="2000" kern="1200">
        <a:solidFill>
          <a:schemeClr val="tx1"/>
        </a:solidFill>
        <a:latin typeface="Arial" charset="0"/>
        <a:ea typeface="+mn-ea"/>
        <a:cs typeface="Arial" charset="0"/>
      </a:defRPr>
    </a:lvl1pPr>
    <a:lvl2pPr marL="508000" indent="-50800" algn="l" defTabSz="1017588" rtl="0" fontAlgn="base">
      <a:spcBef>
        <a:spcPct val="0"/>
      </a:spcBef>
      <a:spcAft>
        <a:spcPct val="0"/>
      </a:spcAft>
      <a:defRPr sz="2000" kern="1200">
        <a:solidFill>
          <a:schemeClr val="tx1"/>
        </a:solidFill>
        <a:latin typeface="Arial" charset="0"/>
        <a:ea typeface="+mn-ea"/>
        <a:cs typeface="Arial" charset="0"/>
      </a:defRPr>
    </a:lvl2pPr>
    <a:lvl3pPr marL="1017588" indent="-103188" algn="l" defTabSz="1017588" rtl="0" fontAlgn="base">
      <a:spcBef>
        <a:spcPct val="0"/>
      </a:spcBef>
      <a:spcAft>
        <a:spcPct val="0"/>
      </a:spcAft>
      <a:defRPr sz="2000" kern="1200">
        <a:solidFill>
          <a:schemeClr val="tx1"/>
        </a:solidFill>
        <a:latin typeface="Arial" charset="0"/>
        <a:ea typeface="+mn-ea"/>
        <a:cs typeface="Arial" charset="0"/>
      </a:defRPr>
    </a:lvl3pPr>
    <a:lvl4pPr marL="1527175" indent="-155575" algn="l" defTabSz="1017588" rtl="0" fontAlgn="base">
      <a:spcBef>
        <a:spcPct val="0"/>
      </a:spcBef>
      <a:spcAft>
        <a:spcPct val="0"/>
      </a:spcAft>
      <a:defRPr sz="2000" kern="1200">
        <a:solidFill>
          <a:schemeClr val="tx1"/>
        </a:solidFill>
        <a:latin typeface="Arial" charset="0"/>
        <a:ea typeface="+mn-ea"/>
        <a:cs typeface="Arial" charset="0"/>
      </a:defRPr>
    </a:lvl4pPr>
    <a:lvl5pPr marL="2036763" indent="-207963" algn="l" defTabSz="1017588"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99"/>
    <a:srgbClr val="006666"/>
    <a:srgbClr val="000066"/>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99" autoAdjust="0"/>
    <p:restoredTop sz="94660"/>
  </p:normalViewPr>
  <p:slideViewPr>
    <p:cSldViewPr snapToGrid="0">
      <p:cViewPr varScale="1">
        <p:scale>
          <a:sx n="93" d="100"/>
          <a:sy n="93" d="100"/>
        </p:scale>
        <p:origin x="-1494" y="-114"/>
      </p:cViewPr>
      <p:guideLst>
        <p:guide orient="horz" pos="2448"/>
        <p:guide pos="3168"/>
      </p:guideLst>
    </p:cSldViewPr>
  </p:slideViewPr>
  <p:notesTextViewPr>
    <p:cViewPr>
      <p:scale>
        <a:sx n="100" d="100"/>
        <a:sy n="100" d="100"/>
      </p:scale>
      <p:origin x="0" y="0"/>
    </p:cViewPr>
  </p:notesTextViewPr>
  <p:sorterViewPr>
    <p:cViewPr>
      <p:scale>
        <a:sx n="100" d="100"/>
        <a:sy n="100" d="100"/>
      </p:scale>
      <p:origin x="0" y="10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1018824"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1018824" fontAlgn="auto">
              <a:spcBef>
                <a:spcPts val="0"/>
              </a:spcBef>
              <a:spcAft>
                <a:spcPts val="0"/>
              </a:spcAft>
              <a:defRPr sz="1200">
                <a:latin typeface="+mn-lt"/>
                <a:cs typeface="+mn-cs"/>
              </a:defRPr>
            </a:lvl1pPr>
          </a:lstStyle>
          <a:p>
            <a:pPr>
              <a:defRPr/>
            </a:pPr>
            <a:fld id="{EBCFB775-D3A4-424C-AF31-8808863361F6}" type="datetimeFigureOut">
              <a:rPr lang="en-US"/>
              <a:pPr>
                <a:defRPr/>
              </a:pPr>
              <a:t>10/30/2015</a:t>
            </a:fld>
            <a:endParaRPr lang="en-US"/>
          </a:p>
        </p:txBody>
      </p:sp>
      <p:sp>
        <p:nvSpPr>
          <p:cNvPr id="4" name="Slide Image Placeholder 3"/>
          <p:cNvSpPr>
            <a:spLocks noGrp="1" noRot="1" noChangeAspect="1"/>
          </p:cNvSpPr>
          <p:nvPr>
            <p:ph type="sldImg" idx="2"/>
          </p:nvPr>
        </p:nvSpPr>
        <p:spPr>
          <a:xfrm>
            <a:off x="1209675" y="685800"/>
            <a:ext cx="443865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1018824"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1018824" fontAlgn="auto">
              <a:spcBef>
                <a:spcPts val="0"/>
              </a:spcBef>
              <a:spcAft>
                <a:spcPts val="0"/>
              </a:spcAft>
              <a:defRPr sz="1200">
                <a:latin typeface="+mn-lt"/>
                <a:cs typeface="+mn-cs"/>
              </a:defRPr>
            </a:lvl1pPr>
          </a:lstStyle>
          <a:p>
            <a:pPr>
              <a:defRPr/>
            </a:pPr>
            <a:fld id="{3CEDEE42-F8C8-4555-B625-6549A00E158B}" type="slidenum">
              <a:rPr lang="en-US"/>
              <a:pPr>
                <a:defRPr/>
              </a:pPr>
              <a:t>‹#›</a:t>
            </a:fld>
            <a:endParaRPr lang="en-US"/>
          </a:p>
        </p:txBody>
      </p:sp>
    </p:spTree>
    <p:extLst>
      <p:ext uri="{BB962C8B-B14F-4D97-AF65-F5344CB8AC3E}">
        <p14:creationId xmlns:p14="http://schemas.microsoft.com/office/powerpoint/2010/main" val="24245420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Freeform 15"/>
          <p:cNvSpPr>
            <a:spLocks/>
          </p:cNvSpPr>
          <p:nvPr/>
        </p:nvSpPr>
        <p:spPr bwMode="auto">
          <a:xfrm>
            <a:off x="8716963" y="6937375"/>
            <a:ext cx="838200" cy="403225"/>
          </a:xfrm>
          <a:custGeom>
            <a:avLst/>
            <a:gdLst/>
            <a:ahLst/>
            <a:cxnLst>
              <a:cxn ang="0">
                <a:pos x="1917" y="4"/>
              </a:cxn>
              <a:cxn ang="0">
                <a:pos x="896" y="0"/>
              </a:cxn>
              <a:cxn ang="0">
                <a:pos x="0" y="676"/>
              </a:cxn>
              <a:cxn ang="0">
                <a:pos x="889" y="1352"/>
              </a:cxn>
              <a:cxn ang="0">
                <a:pos x="889" y="1365"/>
              </a:cxn>
              <a:cxn ang="0">
                <a:pos x="1917" y="1377"/>
              </a:cxn>
              <a:cxn ang="0">
                <a:pos x="2805" y="688"/>
              </a:cxn>
              <a:cxn ang="0">
                <a:pos x="1917" y="4"/>
              </a:cxn>
            </a:cxnLst>
            <a:rect l="0" t="0" r="r" b="b"/>
            <a:pathLst>
              <a:path w="2805" h="1377">
                <a:moveTo>
                  <a:pt x="1917" y="4"/>
                </a:moveTo>
                <a:lnTo>
                  <a:pt x="896" y="0"/>
                </a:lnTo>
                <a:lnTo>
                  <a:pt x="0" y="676"/>
                </a:lnTo>
                <a:lnTo>
                  <a:pt x="889" y="1352"/>
                </a:lnTo>
                <a:lnTo>
                  <a:pt x="889" y="1365"/>
                </a:lnTo>
                <a:lnTo>
                  <a:pt x="1917" y="1377"/>
                </a:lnTo>
                <a:lnTo>
                  <a:pt x="2805" y="688"/>
                </a:lnTo>
                <a:lnTo>
                  <a:pt x="1917" y="4"/>
                </a:lnTo>
                <a:close/>
              </a:path>
            </a:pathLst>
          </a:custGeom>
          <a:solidFill>
            <a:srgbClr val="006699">
              <a:alpha val="50000"/>
            </a:srgbClr>
          </a:solidFill>
          <a:ln w="0">
            <a:solidFill>
              <a:srgbClr val="006699"/>
            </a:solidFill>
            <a:prstDash val="solid"/>
            <a:round/>
            <a:headEnd/>
            <a:tailEnd/>
          </a:ln>
        </p:spPr>
        <p:txBody>
          <a:bodyPr lIns="101882" tIns="50941" rIns="101882" bIns="50941"/>
          <a:lstStyle/>
          <a:p>
            <a:pPr defTabSz="1018824" fontAlgn="auto">
              <a:spcBef>
                <a:spcPts val="0"/>
              </a:spcBef>
              <a:spcAft>
                <a:spcPts val="0"/>
              </a:spcAft>
              <a:defRPr/>
            </a:pPr>
            <a:endParaRPr lang="en-AU" dirty="0">
              <a:latin typeface="+mn-lt"/>
              <a:cs typeface="+mn-cs"/>
            </a:endParaRPr>
          </a:p>
        </p:txBody>
      </p:sp>
      <p:sp>
        <p:nvSpPr>
          <p:cNvPr id="3" name="Freeform 7"/>
          <p:cNvSpPr>
            <a:spLocks/>
          </p:cNvSpPr>
          <p:nvPr/>
        </p:nvSpPr>
        <p:spPr bwMode="auto">
          <a:xfrm>
            <a:off x="8718550" y="6650038"/>
            <a:ext cx="265113" cy="485775"/>
          </a:xfrm>
          <a:custGeom>
            <a:avLst/>
            <a:gdLst/>
            <a:ahLst/>
            <a:cxnLst>
              <a:cxn ang="0">
                <a:pos x="888" y="973"/>
              </a:cxn>
              <a:cxn ang="0">
                <a:pos x="0" y="1661"/>
              </a:cxn>
              <a:cxn ang="0">
                <a:pos x="0" y="684"/>
              </a:cxn>
              <a:cxn ang="0">
                <a:pos x="888" y="0"/>
              </a:cxn>
              <a:cxn ang="0">
                <a:pos x="888" y="973"/>
              </a:cxn>
            </a:cxnLst>
            <a:rect l="0" t="0" r="r" b="b"/>
            <a:pathLst>
              <a:path w="888" h="1661">
                <a:moveTo>
                  <a:pt x="888" y="973"/>
                </a:moveTo>
                <a:lnTo>
                  <a:pt x="0" y="1661"/>
                </a:lnTo>
                <a:lnTo>
                  <a:pt x="0" y="684"/>
                </a:lnTo>
                <a:lnTo>
                  <a:pt x="888" y="0"/>
                </a:lnTo>
                <a:lnTo>
                  <a:pt x="888" y="973"/>
                </a:lnTo>
                <a:close/>
              </a:path>
            </a:pathLst>
          </a:custGeom>
          <a:noFill/>
          <a:ln w="15875">
            <a:solidFill>
              <a:srgbClr val="006699"/>
            </a:solidFill>
            <a:prstDash val="solid"/>
            <a:round/>
            <a:headEnd/>
            <a:tailEnd/>
          </a:ln>
        </p:spPr>
        <p:txBody>
          <a:bodyPr lIns="101882" tIns="50941" rIns="101882" bIns="50941"/>
          <a:lstStyle/>
          <a:p>
            <a:pPr defTabSz="1018824" fontAlgn="auto">
              <a:spcBef>
                <a:spcPts val="0"/>
              </a:spcBef>
              <a:spcAft>
                <a:spcPts val="0"/>
              </a:spcAft>
              <a:defRPr/>
            </a:pPr>
            <a:endParaRPr lang="en-AU" dirty="0">
              <a:latin typeface="+mn-lt"/>
              <a:cs typeface="+mn-cs"/>
            </a:endParaRPr>
          </a:p>
        </p:txBody>
      </p:sp>
      <p:sp>
        <p:nvSpPr>
          <p:cNvPr id="4" name="Freeform 8"/>
          <p:cNvSpPr>
            <a:spLocks/>
          </p:cNvSpPr>
          <p:nvPr/>
        </p:nvSpPr>
        <p:spPr bwMode="auto">
          <a:xfrm>
            <a:off x="8983663" y="6650038"/>
            <a:ext cx="265112" cy="485775"/>
          </a:xfrm>
          <a:custGeom>
            <a:avLst/>
            <a:gdLst/>
            <a:ahLst/>
            <a:cxnLst>
              <a:cxn ang="0">
                <a:pos x="888" y="1661"/>
              </a:cxn>
              <a:cxn ang="0">
                <a:pos x="0" y="973"/>
              </a:cxn>
              <a:cxn ang="0">
                <a:pos x="0" y="0"/>
              </a:cxn>
              <a:cxn ang="0">
                <a:pos x="888" y="684"/>
              </a:cxn>
              <a:cxn ang="0">
                <a:pos x="888" y="1661"/>
              </a:cxn>
            </a:cxnLst>
            <a:rect l="0" t="0" r="r" b="b"/>
            <a:pathLst>
              <a:path w="888" h="1661">
                <a:moveTo>
                  <a:pt x="888" y="1661"/>
                </a:moveTo>
                <a:lnTo>
                  <a:pt x="0" y="973"/>
                </a:lnTo>
                <a:lnTo>
                  <a:pt x="0" y="0"/>
                </a:lnTo>
                <a:lnTo>
                  <a:pt x="888" y="684"/>
                </a:lnTo>
                <a:lnTo>
                  <a:pt x="888" y="1661"/>
                </a:lnTo>
                <a:close/>
              </a:path>
            </a:pathLst>
          </a:custGeom>
          <a:noFill/>
          <a:ln w="15875">
            <a:solidFill>
              <a:srgbClr val="006699"/>
            </a:solidFill>
            <a:prstDash val="solid"/>
            <a:round/>
            <a:headEnd/>
            <a:tailEnd/>
          </a:ln>
        </p:spPr>
        <p:txBody>
          <a:bodyPr lIns="101882" tIns="50941" rIns="101882" bIns="50941"/>
          <a:lstStyle/>
          <a:p>
            <a:pPr defTabSz="1018824" fontAlgn="auto">
              <a:spcBef>
                <a:spcPts val="0"/>
              </a:spcBef>
              <a:spcAft>
                <a:spcPts val="0"/>
              </a:spcAft>
              <a:defRPr/>
            </a:pPr>
            <a:endParaRPr lang="en-AU" dirty="0">
              <a:latin typeface="+mn-lt"/>
              <a:cs typeface="+mn-cs"/>
            </a:endParaRPr>
          </a:p>
        </p:txBody>
      </p:sp>
      <p:sp>
        <p:nvSpPr>
          <p:cNvPr id="5" name="Freeform 9"/>
          <p:cNvSpPr>
            <a:spLocks/>
          </p:cNvSpPr>
          <p:nvPr/>
        </p:nvSpPr>
        <p:spPr bwMode="auto">
          <a:xfrm>
            <a:off x="8983663" y="6850063"/>
            <a:ext cx="265112" cy="487362"/>
          </a:xfrm>
          <a:custGeom>
            <a:avLst/>
            <a:gdLst/>
            <a:ahLst/>
            <a:cxnLst>
              <a:cxn ang="0">
                <a:pos x="0" y="1666"/>
              </a:cxn>
              <a:cxn ang="0">
                <a:pos x="888" y="977"/>
              </a:cxn>
              <a:cxn ang="0">
                <a:pos x="888" y="0"/>
              </a:cxn>
              <a:cxn ang="0">
                <a:pos x="0" y="689"/>
              </a:cxn>
              <a:cxn ang="0">
                <a:pos x="0" y="1666"/>
              </a:cxn>
            </a:cxnLst>
            <a:rect l="0" t="0" r="r" b="b"/>
            <a:pathLst>
              <a:path w="888" h="1666">
                <a:moveTo>
                  <a:pt x="0" y="1666"/>
                </a:moveTo>
                <a:lnTo>
                  <a:pt x="888" y="977"/>
                </a:lnTo>
                <a:lnTo>
                  <a:pt x="888" y="0"/>
                </a:lnTo>
                <a:lnTo>
                  <a:pt x="0" y="689"/>
                </a:lnTo>
                <a:lnTo>
                  <a:pt x="0" y="1666"/>
                </a:lnTo>
                <a:close/>
              </a:path>
            </a:pathLst>
          </a:custGeom>
          <a:solidFill>
            <a:schemeClr val="bg1"/>
          </a:solidFill>
          <a:ln w="15875">
            <a:solidFill>
              <a:srgbClr val="006699"/>
            </a:solidFill>
            <a:prstDash val="solid"/>
            <a:round/>
            <a:headEnd/>
            <a:tailEnd/>
          </a:ln>
        </p:spPr>
        <p:txBody>
          <a:bodyPr lIns="101882" tIns="50941" rIns="101882" bIns="50941"/>
          <a:lstStyle/>
          <a:p>
            <a:pPr defTabSz="1018824" fontAlgn="auto">
              <a:spcBef>
                <a:spcPts val="0"/>
              </a:spcBef>
              <a:spcAft>
                <a:spcPts val="0"/>
              </a:spcAft>
              <a:defRPr/>
            </a:pPr>
            <a:endParaRPr lang="en-AU" dirty="0">
              <a:latin typeface="+mn-lt"/>
              <a:cs typeface="+mn-cs"/>
            </a:endParaRPr>
          </a:p>
        </p:txBody>
      </p:sp>
      <p:sp>
        <p:nvSpPr>
          <p:cNvPr id="6" name="Freeform 10"/>
          <p:cNvSpPr>
            <a:spLocks/>
          </p:cNvSpPr>
          <p:nvPr/>
        </p:nvSpPr>
        <p:spPr bwMode="auto">
          <a:xfrm>
            <a:off x="8718550" y="6850063"/>
            <a:ext cx="265113" cy="487362"/>
          </a:xfrm>
          <a:custGeom>
            <a:avLst/>
            <a:gdLst/>
            <a:ahLst/>
            <a:cxnLst>
              <a:cxn ang="0">
                <a:pos x="0" y="977"/>
              </a:cxn>
              <a:cxn ang="0">
                <a:pos x="888" y="1666"/>
              </a:cxn>
              <a:cxn ang="0">
                <a:pos x="888" y="689"/>
              </a:cxn>
              <a:cxn ang="0">
                <a:pos x="0" y="0"/>
              </a:cxn>
              <a:cxn ang="0">
                <a:pos x="0" y="977"/>
              </a:cxn>
            </a:cxnLst>
            <a:rect l="0" t="0" r="r" b="b"/>
            <a:pathLst>
              <a:path w="888" h="1666">
                <a:moveTo>
                  <a:pt x="0" y="977"/>
                </a:moveTo>
                <a:lnTo>
                  <a:pt x="888" y="1666"/>
                </a:lnTo>
                <a:lnTo>
                  <a:pt x="888" y="689"/>
                </a:lnTo>
                <a:lnTo>
                  <a:pt x="0" y="0"/>
                </a:lnTo>
                <a:lnTo>
                  <a:pt x="0" y="977"/>
                </a:lnTo>
                <a:close/>
              </a:path>
            </a:pathLst>
          </a:custGeom>
          <a:solidFill>
            <a:schemeClr val="bg1"/>
          </a:solidFill>
          <a:ln w="15875">
            <a:solidFill>
              <a:srgbClr val="006699"/>
            </a:solidFill>
            <a:prstDash val="solid"/>
            <a:round/>
            <a:headEnd/>
            <a:tailEnd/>
          </a:ln>
        </p:spPr>
        <p:txBody>
          <a:bodyPr lIns="101882" tIns="50941" rIns="101882" bIns="50941"/>
          <a:lstStyle/>
          <a:p>
            <a:pPr defTabSz="1018824" fontAlgn="auto">
              <a:spcBef>
                <a:spcPts val="0"/>
              </a:spcBef>
              <a:spcAft>
                <a:spcPts val="0"/>
              </a:spcAft>
              <a:defRPr/>
            </a:pPr>
            <a:endParaRPr lang="en-AU" dirty="0">
              <a:latin typeface="+mn-lt"/>
              <a:cs typeface="+mn-cs"/>
            </a:endParaRPr>
          </a:p>
        </p:txBody>
      </p:sp>
      <p:sp>
        <p:nvSpPr>
          <p:cNvPr id="7" name="Freeform 11"/>
          <p:cNvSpPr>
            <a:spLocks/>
          </p:cNvSpPr>
          <p:nvPr/>
        </p:nvSpPr>
        <p:spPr bwMode="auto">
          <a:xfrm>
            <a:off x="8718550" y="6650038"/>
            <a:ext cx="530225" cy="401637"/>
          </a:xfrm>
          <a:custGeom>
            <a:avLst/>
            <a:gdLst/>
            <a:ahLst/>
            <a:cxnLst>
              <a:cxn ang="0">
                <a:pos x="888" y="0"/>
              </a:cxn>
              <a:cxn ang="0">
                <a:pos x="0" y="684"/>
              </a:cxn>
              <a:cxn ang="0">
                <a:pos x="888" y="1373"/>
              </a:cxn>
              <a:cxn ang="0">
                <a:pos x="1776" y="684"/>
              </a:cxn>
              <a:cxn ang="0">
                <a:pos x="888" y="0"/>
              </a:cxn>
            </a:cxnLst>
            <a:rect l="0" t="0" r="r" b="b"/>
            <a:pathLst>
              <a:path w="1776" h="1373">
                <a:moveTo>
                  <a:pt x="888" y="0"/>
                </a:moveTo>
                <a:lnTo>
                  <a:pt x="0" y="684"/>
                </a:lnTo>
                <a:lnTo>
                  <a:pt x="888" y="1373"/>
                </a:lnTo>
                <a:lnTo>
                  <a:pt x="1776" y="684"/>
                </a:lnTo>
                <a:lnTo>
                  <a:pt x="888" y="0"/>
                </a:lnTo>
                <a:close/>
              </a:path>
            </a:pathLst>
          </a:custGeom>
          <a:solidFill>
            <a:schemeClr val="bg1"/>
          </a:solidFill>
          <a:ln w="15875">
            <a:solidFill>
              <a:srgbClr val="006699"/>
            </a:solidFill>
            <a:prstDash val="solid"/>
            <a:round/>
            <a:headEnd/>
            <a:tailEnd/>
          </a:ln>
        </p:spPr>
        <p:txBody>
          <a:bodyPr lIns="101882" tIns="50941" rIns="101882" bIns="50941"/>
          <a:lstStyle/>
          <a:p>
            <a:pPr defTabSz="1018824" fontAlgn="auto">
              <a:spcBef>
                <a:spcPts val="0"/>
              </a:spcBef>
              <a:spcAft>
                <a:spcPts val="0"/>
              </a:spcAft>
              <a:defRPr/>
            </a:pPr>
            <a:endParaRPr lang="en-AU" dirty="0">
              <a:latin typeface="+mn-lt"/>
              <a:cs typeface="+mn-cs"/>
            </a:endParaRPr>
          </a:p>
        </p:txBody>
      </p:sp>
      <p:cxnSp>
        <p:nvCxnSpPr>
          <p:cNvPr id="8" name="Straight Connector 14"/>
          <p:cNvCxnSpPr/>
          <p:nvPr userDrawn="1"/>
        </p:nvCxnSpPr>
        <p:spPr>
          <a:xfrm>
            <a:off x="669925" y="6994525"/>
            <a:ext cx="7712075" cy="0"/>
          </a:xfrm>
          <a:prstGeom prst="line">
            <a:avLst/>
          </a:prstGeom>
          <a:ln w="63500">
            <a:solidFill>
              <a:srgbClr val="006699"/>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baseline="0">
                <a:solidFill>
                  <a:srgbClr val="003366"/>
                </a:solidFill>
              </a:defRPr>
            </a:lvl1p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1pPr>
              <a:defRPr b="1">
                <a:solidFill>
                  <a:srgbClr val="000066"/>
                </a:solidFill>
              </a:defRPr>
            </a:lvl1pPr>
            <a:lvl2pPr>
              <a:defRPr b="1">
                <a:solidFill>
                  <a:srgbClr val="000066"/>
                </a:solidFill>
              </a:defRPr>
            </a:lvl2pPr>
            <a:lvl3pPr>
              <a:defRPr b="1">
                <a:solidFill>
                  <a:srgbClr val="000066"/>
                </a:solidFill>
              </a:defRPr>
            </a:lvl3pPr>
            <a:lvl4pPr>
              <a:defRPr b="1">
                <a:solidFill>
                  <a:srgbClr val="000066"/>
                </a:solidFill>
              </a:defRPr>
            </a:lvl4pPr>
            <a:lvl5pPr>
              <a:defRPr b="1">
                <a:solidFill>
                  <a:srgbClr val="0000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lvl1pPr>
              <a:defRPr/>
            </a:lvl1pPr>
          </a:lstStyle>
          <a:p>
            <a:pPr>
              <a:defRPr/>
            </a:pPr>
            <a:fld id="{ACF510DB-2B70-4F60-AA48-F6F8159C2571}" type="datetimeFigureOut">
              <a:rPr lang="en-AU"/>
              <a:pPr>
                <a:defRPr/>
              </a:pPr>
              <a:t>30/10/2015</a:t>
            </a:fld>
            <a:endParaRPr lang="en-AU" dirty="0"/>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2468D6D8-C55E-4BBA-B565-FB4918712F71}" type="slidenum">
              <a:rPr lang="en-AU"/>
              <a:pPr>
                <a:defRPr/>
              </a:pPr>
              <a:t>‹#›</a:t>
            </a:fld>
            <a:endParaRPr lang="en-AU"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03238" y="311150"/>
            <a:ext cx="9051925" cy="1295400"/>
          </a:xfrm>
          <a:prstGeom prst="rect">
            <a:avLst/>
          </a:prstGeom>
          <a:noFill/>
          <a:ln w="9525">
            <a:noFill/>
            <a:miter lim="800000"/>
            <a:headEnd/>
            <a:tailEnd/>
          </a:ln>
        </p:spPr>
        <p:txBody>
          <a:bodyPr vert="horz" wrap="square" lIns="101882" tIns="50941" rIns="101882" bIns="50941" numCol="1" anchor="ctr" anchorCtr="0" compatLnSpc="1">
            <a:prstTxWarp prst="textNoShape">
              <a:avLst/>
            </a:prstTxWarp>
          </a:bodyPr>
          <a:lstStyle/>
          <a:p>
            <a:pPr lvl="0"/>
            <a:r>
              <a:rPr lang="en-US" smtClean="0"/>
              <a:t>Click to edit Master title style</a:t>
            </a:r>
            <a:endParaRPr lang="en-AU" smtClean="0"/>
          </a:p>
        </p:txBody>
      </p:sp>
      <p:sp>
        <p:nvSpPr>
          <p:cNvPr id="1027" name="Text Placeholder 2"/>
          <p:cNvSpPr>
            <a:spLocks noGrp="1"/>
          </p:cNvSpPr>
          <p:nvPr>
            <p:ph type="body" idx="1"/>
          </p:nvPr>
        </p:nvSpPr>
        <p:spPr bwMode="auto">
          <a:xfrm>
            <a:off x="503238" y="1812925"/>
            <a:ext cx="9051925" cy="5130800"/>
          </a:xfrm>
          <a:prstGeom prst="rect">
            <a:avLst/>
          </a:prstGeom>
          <a:noFill/>
          <a:ln w="9525">
            <a:noFill/>
            <a:miter lim="800000"/>
            <a:headEnd/>
            <a:tailEnd/>
          </a:ln>
        </p:spPr>
        <p:txBody>
          <a:bodyPr vert="horz" wrap="square" lIns="101882" tIns="50941" rIns="101882" bIns="5094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
        <p:nvSpPr>
          <p:cNvPr id="4" name="Date Placeholder 3"/>
          <p:cNvSpPr>
            <a:spLocks noGrp="1"/>
          </p:cNvSpPr>
          <p:nvPr>
            <p:ph type="dt" sz="half" idx="2"/>
          </p:nvPr>
        </p:nvSpPr>
        <p:spPr>
          <a:xfrm>
            <a:off x="503238" y="7204075"/>
            <a:ext cx="2346325" cy="414338"/>
          </a:xfrm>
          <a:prstGeom prst="rect">
            <a:avLst/>
          </a:prstGeom>
        </p:spPr>
        <p:txBody>
          <a:bodyPr vert="horz" lIns="101882" tIns="50941" rIns="101882" bIns="50941" rtlCol="0" anchor="ctr"/>
          <a:lstStyle>
            <a:lvl1pPr algn="l" defTabSz="1018824" fontAlgn="auto">
              <a:spcBef>
                <a:spcPts val="0"/>
              </a:spcBef>
              <a:spcAft>
                <a:spcPts val="0"/>
              </a:spcAft>
              <a:defRPr sz="1300">
                <a:solidFill>
                  <a:schemeClr val="tx1">
                    <a:tint val="75000"/>
                  </a:schemeClr>
                </a:solidFill>
                <a:latin typeface="+mn-lt"/>
                <a:cs typeface="+mn-cs"/>
              </a:defRPr>
            </a:lvl1pPr>
          </a:lstStyle>
          <a:p>
            <a:pPr>
              <a:defRPr/>
            </a:pPr>
            <a:fld id="{4DD2CEDB-AA6E-42A3-BA2D-4C38A6C778A4}" type="datetimeFigureOut">
              <a:rPr lang="en-AU"/>
              <a:pPr>
                <a:defRPr/>
              </a:pPr>
              <a:t>30/10/2015</a:t>
            </a:fld>
            <a:endParaRPr lang="en-AU" dirty="0"/>
          </a:p>
        </p:txBody>
      </p:sp>
      <p:sp>
        <p:nvSpPr>
          <p:cNvPr id="5" name="Footer Placeholder 4"/>
          <p:cNvSpPr>
            <a:spLocks noGrp="1"/>
          </p:cNvSpPr>
          <p:nvPr>
            <p:ph type="ftr" sz="quarter" idx="3"/>
          </p:nvPr>
        </p:nvSpPr>
        <p:spPr>
          <a:xfrm>
            <a:off x="3436938" y="7204075"/>
            <a:ext cx="3184525" cy="414338"/>
          </a:xfrm>
          <a:prstGeom prst="rect">
            <a:avLst/>
          </a:prstGeom>
        </p:spPr>
        <p:txBody>
          <a:bodyPr vert="horz" lIns="101882" tIns="50941" rIns="101882" bIns="50941" rtlCol="0" anchor="ctr"/>
          <a:lstStyle>
            <a:lvl1pPr algn="ctr" defTabSz="1018824" fontAlgn="auto">
              <a:spcBef>
                <a:spcPts val="0"/>
              </a:spcBef>
              <a:spcAft>
                <a:spcPts val="0"/>
              </a:spcAft>
              <a:defRPr sz="1300">
                <a:solidFill>
                  <a:schemeClr val="tx1">
                    <a:tint val="75000"/>
                  </a:schemeClr>
                </a:solidFill>
                <a:latin typeface="+mn-lt"/>
                <a:cs typeface="+mn-cs"/>
              </a:defRPr>
            </a:lvl1pPr>
          </a:lstStyle>
          <a:p>
            <a:pPr>
              <a:defRPr/>
            </a:pPr>
            <a:endParaRPr lang="en-AU"/>
          </a:p>
        </p:txBody>
      </p:sp>
      <p:sp>
        <p:nvSpPr>
          <p:cNvPr id="6" name="Slide Number Placeholder 5"/>
          <p:cNvSpPr>
            <a:spLocks noGrp="1"/>
          </p:cNvSpPr>
          <p:nvPr>
            <p:ph type="sldNum" sz="quarter" idx="4"/>
          </p:nvPr>
        </p:nvSpPr>
        <p:spPr>
          <a:xfrm>
            <a:off x="7208838" y="7204075"/>
            <a:ext cx="2346325" cy="414338"/>
          </a:xfrm>
          <a:prstGeom prst="rect">
            <a:avLst/>
          </a:prstGeom>
        </p:spPr>
        <p:txBody>
          <a:bodyPr vert="horz" lIns="101882" tIns="50941" rIns="101882" bIns="50941" rtlCol="0" anchor="ctr"/>
          <a:lstStyle>
            <a:lvl1pPr algn="r" defTabSz="1018824" fontAlgn="auto">
              <a:spcBef>
                <a:spcPts val="0"/>
              </a:spcBef>
              <a:spcAft>
                <a:spcPts val="0"/>
              </a:spcAft>
              <a:defRPr sz="1300">
                <a:solidFill>
                  <a:schemeClr val="tx1">
                    <a:tint val="75000"/>
                  </a:schemeClr>
                </a:solidFill>
                <a:latin typeface="+mn-lt"/>
                <a:cs typeface="+mn-cs"/>
              </a:defRPr>
            </a:lvl1pPr>
          </a:lstStyle>
          <a:p>
            <a:pPr>
              <a:defRPr/>
            </a:pPr>
            <a:fld id="{9358C8AA-B625-4F37-BE93-EE9C0D56FFFE}" type="slidenum">
              <a:rPr lang="en-AU"/>
              <a:pPr>
                <a:defRPr/>
              </a:pPr>
              <a:t>‹#›</a:t>
            </a:fld>
            <a:endParaRPr lang="en-AU" dirty="0"/>
          </a:p>
        </p:txBody>
      </p:sp>
      <p:sp>
        <p:nvSpPr>
          <p:cNvPr id="7" name="Freeform 15"/>
          <p:cNvSpPr>
            <a:spLocks/>
          </p:cNvSpPr>
          <p:nvPr userDrawn="1"/>
        </p:nvSpPr>
        <p:spPr bwMode="auto">
          <a:xfrm>
            <a:off x="8716963" y="6937375"/>
            <a:ext cx="838200" cy="403225"/>
          </a:xfrm>
          <a:custGeom>
            <a:avLst/>
            <a:gdLst/>
            <a:ahLst/>
            <a:cxnLst>
              <a:cxn ang="0">
                <a:pos x="1917" y="4"/>
              </a:cxn>
              <a:cxn ang="0">
                <a:pos x="896" y="0"/>
              </a:cxn>
              <a:cxn ang="0">
                <a:pos x="0" y="676"/>
              </a:cxn>
              <a:cxn ang="0">
                <a:pos x="889" y="1352"/>
              </a:cxn>
              <a:cxn ang="0">
                <a:pos x="889" y="1365"/>
              </a:cxn>
              <a:cxn ang="0">
                <a:pos x="1917" y="1377"/>
              </a:cxn>
              <a:cxn ang="0">
                <a:pos x="2805" y="688"/>
              </a:cxn>
              <a:cxn ang="0">
                <a:pos x="1917" y="4"/>
              </a:cxn>
            </a:cxnLst>
            <a:rect l="0" t="0" r="r" b="b"/>
            <a:pathLst>
              <a:path w="2805" h="1377">
                <a:moveTo>
                  <a:pt x="1917" y="4"/>
                </a:moveTo>
                <a:lnTo>
                  <a:pt x="896" y="0"/>
                </a:lnTo>
                <a:lnTo>
                  <a:pt x="0" y="676"/>
                </a:lnTo>
                <a:lnTo>
                  <a:pt x="889" y="1352"/>
                </a:lnTo>
                <a:lnTo>
                  <a:pt x="889" y="1365"/>
                </a:lnTo>
                <a:lnTo>
                  <a:pt x="1917" y="1377"/>
                </a:lnTo>
                <a:lnTo>
                  <a:pt x="2805" y="688"/>
                </a:lnTo>
                <a:lnTo>
                  <a:pt x="1917" y="4"/>
                </a:lnTo>
                <a:close/>
              </a:path>
            </a:pathLst>
          </a:custGeom>
          <a:solidFill>
            <a:srgbClr val="006699">
              <a:alpha val="50000"/>
            </a:srgbClr>
          </a:solidFill>
          <a:ln w="0">
            <a:solidFill>
              <a:srgbClr val="006699"/>
            </a:solidFill>
            <a:prstDash val="solid"/>
            <a:round/>
            <a:headEnd/>
            <a:tailEnd/>
          </a:ln>
        </p:spPr>
        <p:txBody>
          <a:bodyPr lIns="101882" tIns="50941" rIns="101882" bIns="50941"/>
          <a:lstStyle/>
          <a:p>
            <a:pPr defTabSz="1018824" fontAlgn="auto">
              <a:spcBef>
                <a:spcPts val="0"/>
              </a:spcBef>
              <a:spcAft>
                <a:spcPts val="0"/>
              </a:spcAft>
              <a:defRPr/>
            </a:pPr>
            <a:endParaRPr lang="en-AU" dirty="0">
              <a:latin typeface="+mn-lt"/>
              <a:cs typeface="+mn-cs"/>
            </a:endParaRPr>
          </a:p>
        </p:txBody>
      </p:sp>
      <p:sp>
        <p:nvSpPr>
          <p:cNvPr id="8" name="Freeform 7"/>
          <p:cNvSpPr>
            <a:spLocks/>
          </p:cNvSpPr>
          <p:nvPr userDrawn="1"/>
        </p:nvSpPr>
        <p:spPr bwMode="auto">
          <a:xfrm>
            <a:off x="8718550" y="6650038"/>
            <a:ext cx="265113" cy="485775"/>
          </a:xfrm>
          <a:custGeom>
            <a:avLst/>
            <a:gdLst/>
            <a:ahLst/>
            <a:cxnLst>
              <a:cxn ang="0">
                <a:pos x="888" y="973"/>
              </a:cxn>
              <a:cxn ang="0">
                <a:pos x="0" y="1661"/>
              </a:cxn>
              <a:cxn ang="0">
                <a:pos x="0" y="684"/>
              </a:cxn>
              <a:cxn ang="0">
                <a:pos x="888" y="0"/>
              </a:cxn>
              <a:cxn ang="0">
                <a:pos x="888" y="973"/>
              </a:cxn>
            </a:cxnLst>
            <a:rect l="0" t="0" r="r" b="b"/>
            <a:pathLst>
              <a:path w="888" h="1661">
                <a:moveTo>
                  <a:pt x="888" y="973"/>
                </a:moveTo>
                <a:lnTo>
                  <a:pt x="0" y="1661"/>
                </a:lnTo>
                <a:lnTo>
                  <a:pt x="0" y="684"/>
                </a:lnTo>
                <a:lnTo>
                  <a:pt x="888" y="0"/>
                </a:lnTo>
                <a:lnTo>
                  <a:pt x="888" y="973"/>
                </a:lnTo>
                <a:close/>
              </a:path>
            </a:pathLst>
          </a:custGeom>
          <a:noFill/>
          <a:ln w="15875">
            <a:solidFill>
              <a:srgbClr val="006699"/>
            </a:solidFill>
            <a:prstDash val="solid"/>
            <a:round/>
            <a:headEnd/>
            <a:tailEnd/>
          </a:ln>
        </p:spPr>
        <p:txBody>
          <a:bodyPr lIns="101882" tIns="50941" rIns="101882" bIns="50941"/>
          <a:lstStyle/>
          <a:p>
            <a:pPr defTabSz="1018824" fontAlgn="auto">
              <a:spcBef>
                <a:spcPts val="0"/>
              </a:spcBef>
              <a:spcAft>
                <a:spcPts val="0"/>
              </a:spcAft>
              <a:defRPr/>
            </a:pPr>
            <a:endParaRPr lang="en-AU" dirty="0">
              <a:latin typeface="+mn-lt"/>
              <a:cs typeface="+mn-cs"/>
            </a:endParaRPr>
          </a:p>
        </p:txBody>
      </p:sp>
      <p:sp>
        <p:nvSpPr>
          <p:cNvPr id="9" name="Freeform 8"/>
          <p:cNvSpPr>
            <a:spLocks/>
          </p:cNvSpPr>
          <p:nvPr userDrawn="1"/>
        </p:nvSpPr>
        <p:spPr bwMode="auto">
          <a:xfrm>
            <a:off x="8983663" y="6650038"/>
            <a:ext cx="265112" cy="485775"/>
          </a:xfrm>
          <a:custGeom>
            <a:avLst/>
            <a:gdLst/>
            <a:ahLst/>
            <a:cxnLst>
              <a:cxn ang="0">
                <a:pos x="888" y="1661"/>
              </a:cxn>
              <a:cxn ang="0">
                <a:pos x="0" y="973"/>
              </a:cxn>
              <a:cxn ang="0">
                <a:pos x="0" y="0"/>
              </a:cxn>
              <a:cxn ang="0">
                <a:pos x="888" y="684"/>
              </a:cxn>
              <a:cxn ang="0">
                <a:pos x="888" y="1661"/>
              </a:cxn>
            </a:cxnLst>
            <a:rect l="0" t="0" r="r" b="b"/>
            <a:pathLst>
              <a:path w="888" h="1661">
                <a:moveTo>
                  <a:pt x="888" y="1661"/>
                </a:moveTo>
                <a:lnTo>
                  <a:pt x="0" y="973"/>
                </a:lnTo>
                <a:lnTo>
                  <a:pt x="0" y="0"/>
                </a:lnTo>
                <a:lnTo>
                  <a:pt x="888" y="684"/>
                </a:lnTo>
                <a:lnTo>
                  <a:pt x="888" y="1661"/>
                </a:lnTo>
                <a:close/>
              </a:path>
            </a:pathLst>
          </a:custGeom>
          <a:noFill/>
          <a:ln w="15875">
            <a:solidFill>
              <a:srgbClr val="006699"/>
            </a:solidFill>
            <a:prstDash val="solid"/>
            <a:round/>
            <a:headEnd/>
            <a:tailEnd/>
          </a:ln>
        </p:spPr>
        <p:txBody>
          <a:bodyPr lIns="101882" tIns="50941" rIns="101882" bIns="50941"/>
          <a:lstStyle/>
          <a:p>
            <a:pPr defTabSz="1018824" fontAlgn="auto">
              <a:spcBef>
                <a:spcPts val="0"/>
              </a:spcBef>
              <a:spcAft>
                <a:spcPts val="0"/>
              </a:spcAft>
              <a:defRPr/>
            </a:pPr>
            <a:endParaRPr lang="en-AU" dirty="0">
              <a:latin typeface="+mn-lt"/>
              <a:cs typeface="+mn-cs"/>
            </a:endParaRPr>
          </a:p>
        </p:txBody>
      </p:sp>
      <p:sp>
        <p:nvSpPr>
          <p:cNvPr id="10" name="Freeform 9"/>
          <p:cNvSpPr>
            <a:spLocks/>
          </p:cNvSpPr>
          <p:nvPr userDrawn="1"/>
        </p:nvSpPr>
        <p:spPr bwMode="auto">
          <a:xfrm>
            <a:off x="8983663" y="6850063"/>
            <a:ext cx="265112" cy="487362"/>
          </a:xfrm>
          <a:custGeom>
            <a:avLst/>
            <a:gdLst/>
            <a:ahLst/>
            <a:cxnLst>
              <a:cxn ang="0">
                <a:pos x="0" y="1666"/>
              </a:cxn>
              <a:cxn ang="0">
                <a:pos x="888" y="977"/>
              </a:cxn>
              <a:cxn ang="0">
                <a:pos x="888" y="0"/>
              </a:cxn>
              <a:cxn ang="0">
                <a:pos x="0" y="689"/>
              </a:cxn>
              <a:cxn ang="0">
                <a:pos x="0" y="1666"/>
              </a:cxn>
            </a:cxnLst>
            <a:rect l="0" t="0" r="r" b="b"/>
            <a:pathLst>
              <a:path w="888" h="1666">
                <a:moveTo>
                  <a:pt x="0" y="1666"/>
                </a:moveTo>
                <a:lnTo>
                  <a:pt x="888" y="977"/>
                </a:lnTo>
                <a:lnTo>
                  <a:pt x="888" y="0"/>
                </a:lnTo>
                <a:lnTo>
                  <a:pt x="0" y="689"/>
                </a:lnTo>
                <a:lnTo>
                  <a:pt x="0" y="1666"/>
                </a:lnTo>
                <a:close/>
              </a:path>
            </a:pathLst>
          </a:custGeom>
          <a:solidFill>
            <a:schemeClr val="bg1"/>
          </a:solidFill>
          <a:ln w="15875">
            <a:solidFill>
              <a:srgbClr val="006699"/>
            </a:solidFill>
            <a:prstDash val="solid"/>
            <a:round/>
            <a:headEnd/>
            <a:tailEnd/>
          </a:ln>
        </p:spPr>
        <p:txBody>
          <a:bodyPr lIns="101882" tIns="50941" rIns="101882" bIns="50941"/>
          <a:lstStyle/>
          <a:p>
            <a:pPr defTabSz="1018824" fontAlgn="auto">
              <a:spcBef>
                <a:spcPts val="0"/>
              </a:spcBef>
              <a:spcAft>
                <a:spcPts val="0"/>
              </a:spcAft>
              <a:defRPr/>
            </a:pPr>
            <a:endParaRPr lang="en-AU" dirty="0">
              <a:latin typeface="+mn-lt"/>
              <a:cs typeface="+mn-cs"/>
            </a:endParaRPr>
          </a:p>
        </p:txBody>
      </p:sp>
      <p:sp>
        <p:nvSpPr>
          <p:cNvPr id="11" name="Freeform 10"/>
          <p:cNvSpPr>
            <a:spLocks/>
          </p:cNvSpPr>
          <p:nvPr userDrawn="1"/>
        </p:nvSpPr>
        <p:spPr bwMode="auto">
          <a:xfrm>
            <a:off x="8718550" y="6850063"/>
            <a:ext cx="265113" cy="487362"/>
          </a:xfrm>
          <a:custGeom>
            <a:avLst/>
            <a:gdLst/>
            <a:ahLst/>
            <a:cxnLst>
              <a:cxn ang="0">
                <a:pos x="0" y="977"/>
              </a:cxn>
              <a:cxn ang="0">
                <a:pos x="888" y="1666"/>
              </a:cxn>
              <a:cxn ang="0">
                <a:pos x="888" y="689"/>
              </a:cxn>
              <a:cxn ang="0">
                <a:pos x="0" y="0"/>
              </a:cxn>
              <a:cxn ang="0">
                <a:pos x="0" y="977"/>
              </a:cxn>
            </a:cxnLst>
            <a:rect l="0" t="0" r="r" b="b"/>
            <a:pathLst>
              <a:path w="888" h="1666">
                <a:moveTo>
                  <a:pt x="0" y="977"/>
                </a:moveTo>
                <a:lnTo>
                  <a:pt x="888" y="1666"/>
                </a:lnTo>
                <a:lnTo>
                  <a:pt x="888" y="689"/>
                </a:lnTo>
                <a:lnTo>
                  <a:pt x="0" y="0"/>
                </a:lnTo>
                <a:lnTo>
                  <a:pt x="0" y="977"/>
                </a:lnTo>
                <a:close/>
              </a:path>
            </a:pathLst>
          </a:custGeom>
          <a:solidFill>
            <a:schemeClr val="bg1"/>
          </a:solidFill>
          <a:ln w="15875">
            <a:solidFill>
              <a:srgbClr val="006699"/>
            </a:solidFill>
            <a:prstDash val="solid"/>
            <a:round/>
            <a:headEnd/>
            <a:tailEnd/>
          </a:ln>
        </p:spPr>
        <p:txBody>
          <a:bodyPr lIns="101882" tIns="50941" rIns="101882" bIns="50941"/>
          <a:lstStyle/>
          <a:p>
            <a:pPr defTabSz="1018824" fontAlgn="auto">
              <a:spcBef>
                <a:spcPts val="0"/>
              </a:spcBef>
              <a:spcAft>
                <a:spcPts val="0"/>
              </a:spcAft>
              <a:defRPr/>
            </a:pPr>
            <a:endParaRPr lang="en-AU" dirty="0">
              <a:latin typeface="+mn-lt"/>
              <a:cs typeface="+mn-cs"/>
            </a:endParaRPr>
          </a:p>
        </p:txBody>
      </p:sp>
      <p:sp>
        <p:nvSpPr>
          <p:cNvPr id="12" name="Freeform 11"/>
          <p:cNvSpPr>
            <a:spLocks/>
          </p:cNvSpPr>
          <p:nvPr userDrawn="1"/>
        </p:nvSpPr>
        <p:spPr bwMode="auto">
          <a:xfrm>
            <a:off x="8718550" y="6650038"/>
            <a:ext cx="530225" cy="401637"/>
          </a:xfrm>
          <a:custGeom>
            <a:avLst/>
            <a:gdLst/>
            <a:ahLst/>
            <a:cxnLst>
              <a:cxn ang="0">
                <a:pos x="888" y="0"/>
              </a:cxn>
              <a:cxn ang="0">
                <a:pos x="0" y="684"/>
              </a:cxn>
              <a:cxn ang="0">
                <a:pos x="888" y="1373"/>
              </a:cxn>
              <a:cxn ang="0">
                <a:pos x="1776" y="684"/>
              </a:cxn>
              <a:cxn ang="0">
                <a:pos x="888" y="0"/>
              </a:cxn>
            </a:cxnLst>
            <a:rect l="0" t="0" r="r" b="b"/>
            <a:pathLst>
              <a:path w="1776" h="1373">
                <a:moveTo>
                  <a:pt x="888" y="0"/>
                </a:moveTo>
                <a:lnTo>
                  <a:pt x="0" y="684"/>
                </a:lnTo>
                <a:lnTo>
                  <a:pt x="888" y="1373"/>
                </a:lnTo>
                <a:lnTo>
                  <a:pt x="1776" y="684"/>
                </a:lnTo>
                <a:lnTo>
                  <a:pt x="888" y="0"/>
                </a:lnTo>
                <a:close/>
              </a:path>
            </a:pathLst>
          </a:custGeom>
          <a:solidFill>
            <a:schemeClr val="bg1"/>
          </a:solidFill>
          <a:ln w="15875">
            <a:solidFill>
              <a:srgbClr val="006699"/>
            </a:solidFill>
            <a:prstDash val="solid"/>
            <a:round/>
            <a:headEnd/>
            <a:tailEnd/>
          </a:ln>
        </p:spPr>
        <p:txBody>
          <a:bodyPr lIns="101882" tIns="50941" rIns="101882" bIns="50941"/>
          <a:lstStyle/>
          <a:p>
            <a:pPr defTabSz="1018824" fontAlgn="auto">
              <a:spcBef>
                <a:spcPts val="0"/>
              </a:spcBef>
              <a:spcAft>
                <a:spcPts val="0"/>
              </a:spcAft>
              <a:defRPr/>
            </a:pPr>
            <a:endParaRPr lang="en-AU" dirty="0">
              <a:latin typeface="+mn-lt"/>
              <a:cs typeface="+mn-cs"/>
            </a:endParaRPr>
          </a:p>
        </p:txBody>
      </p:sp>
      <p:cxnSp>
        <p:nvCxnSpPr>
          <p:cNvPr id="13" name="Straight Connector 12"/>
          <p:cNvCxnSpPr/>
          <p:nvPr userDrawn="1"/>
        </p:nvCxnSpPr>
        <p:spPr>
          <a:xfrm>
            <a:off x="669925" y="6994525"/>
            <a:ext cx="7712075" cy="0"/>
          </a:xfrm>
          <a:prstGeom prst="line">
            <a:avLst/>
          </a:prstGeom>
          <a:ln w="63500">
            <a:solidFill>
              <a:srgbClr val="006699"/>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1" r:id="rId1"/>
    <p:sldLayoutId id="2147483650" r:id="rId2"/>
  </p:sldLayoutIdLst>
  <p:txStyles>
    <p:titleStyle>
      <a:lvl1pPr algn="ctr" defTabSz="1017588" rtl="0" eaLnBrk="0" fontAlgn="base" hangingPunct="0">
        <a:spcBef>
          <a:spcPct val="0"/>
        </a:spcBef>
        <a:spcAft>
          <a:spcPct val="0"/>
        </a:spcAft>
        <a:defRPr sz="4900" b="1" kern="1200">
          <a:solidFill>
            <a:srgbClr val="006699"/>
          </a:solidFill>
          <a:latin typeface="+mj-lt"/>
          <a:ea typeface="+mj-ea"/>
          <a:cs typeface="+mj-cs"/>
        </a:defRPr>
      </a:lvl1pPr>
      <a:lvl2pPr algn="ctr" defTabSz="1017588" rtl="0" eaLnBrk="0" fontAlgn="base" hangingPunct="0">
        <a:spcBef>
          <a:spcPct val="0"/>
        </a:spcBef>
        <a:spcAft>
          <a:spcPct val="0"/>
        </a:spcAft>
        <a:defRPr sz="4900" b="1">
          <a:solidFill>
            <a:srgbClr val="006699"/>
          </a:solidFill>
          <a:latin typeface="Calibri" pitchFamily="34" charset="0"/>
        </a:defRPr>
      </a:lvl2pPr>
      <a:lvl3pPr algn="ctr" defTabSz="1017588" rtl="0" eaLnBrk="0" fontAlgn="base" hangingPunct="0">
        <a:spcBef>
          <a:spcPct val="0"/>
        </a:spcBef>
        <a:spcAft>
          <a:spcPct val="0"/>
        </a:spcAft>
        <a:defRPr sz="4900" b="1">
          <a:solidFill>
            <a:srgbClr val="006699"/>
          </a:solidFill>
          <a:latin typeface="Calibri" pitchFamily="34" charset="0"/>
        </a:defRPr>
      </a:lvl3pPr>
      <a:lvl4pPr algn="ctr" defTabSz="1017588" rtl="0" eaLnBrk="0" fontAlgn="base" hangingPunct="0">
        <a:spcBef>
          <a:spcPct val="0"/>
        </a:spcBef>
        <a:spcAft>
          <a:spcPct val="0"/>
        </a:spcAft>
        <a:defRPr sz="4900" b="1">
          <a:solidFill>
            <a:srgbClr val="006699"/>
          </a:solidFill>
          <a:latin typeface="Calibri" pitchFamily="34" charset="0"/>
        </a:defRPr>
      </a:lvl4pPr>
      <a:lvl5pPr algn="ctr" defTabSz="1017588" rtl="0" eaLnBrk="0" fontAlgn="base" hangingPunct="0">
        <a:spcBef>
          <a:spcPct val="0"/>
        </a:spcBef>
        <a:spcAft>
          <a:spcPct val="0"/>
        </a:spcAft>
        <a:defRPr sz="4900" b="1">
          <a:solidFill>
            <a:srgbClr val="006699"/>
          </a:solidFill>
          <a:latin typeface="Calibri" pitchFamily="34" charset="0"/>
        </a:defRPr>
      </a:lvl5pPr>
      <a:lvl6pPr marL="457200" algn="ctr" defTabSz="1017588" rtl="0" fontAlgn="base">
        <a:spcBef>
          <a:spcPct val="0"/>
        </a:spcBef>
        <a:spcAft>
          <a:spcPct val="0"/>
        </a:spcAft>
        <a:defRPr sz="4900" b="1">
          <a:solidFill>
            <a:srgbClr val="006699"/>
          </a:solidFill>
          <a:latin typeface="Calibri" pitchFamily="34" charset="0"/>
        </a:defRPr>
      </a:lvl6pPr>
      <a:lvl7pPr marL="914400" algn="ctr" defTabSz="1017588" rtl="0" fontAlgn="base">
        <a:spcBef>
          <a:spcPct val="0"/>
        </a:spcBef>
        <a:spcAft>
          <a:spcPct val="0"/>
        </a:spcAft>
        <a:defRPr sz="4900" b="1">
          <a:solidFill>
            <a:srgbClr val="006699"/>
          </a:solidFill>
          <a:latin typeface="Calibri" pitchFamily="34" charset="0"/>
        </a:defRPr>
      </a:lvl7pPr>
      <a:lvl8pPr marL="1371600" algn="ctr" defTabSz="1017588" rtl="0" fontAlgn="base">
        <a:spcBef>
          <a:spcPct val="0"/>
        </a:spcBef>
        <a:spcAft>
          <a:spcPct val="0"/>
        </a:spcAft>
        <a:defRPr sz="4900" b="1">
          <a:solidFill>
            <a:srgbClr val="006699"/>
          </a:solidFill>
          <a:latin typeface="Calibri" pitchFamily="34" charset="0"/>
        </a:defRPr>
      </a:lvl8pPr>
      <a:lvl9pPr marL="1828800" algn="ctr" defTabSz="1017588" rtl="0" fontAlgn="base">
        <a:spcBef>
          <a:spcPct val="0"/>
        </a:spcBef>
        <a:spcAft>
          <a:spcPct val="0"/>
        </a:spcAft>
        <a:defRPr sz="4900" b="1">
          <a:solidFill>
            <a:srgbClr val="006699"/>
          </a:solidFill>
          <a:latin typeface="Calibri" pitchFamily="34" charset="0"/>
        </a:defRPr>
      </a:lvl9pPr>
    </p:titleStyle>
    <p:bodyStyle>
      <a:lvl1pPr marL="381000" indent="-381000" algn="l" defTabSz="1017588" rtl="0" eaLnBrk="0" fontAlgn="base" hangingPunct="0">
        <a:spcBef>
          <a:spcPct val="20000"/>
        </a:spcBef>
        <a:spcAft>
          <a:spcPct val="0"/>
        </a:spcAft>
        <a:buFont typeface="Arial" charset="0"/>
        <a:buChar char="•"/>
        <a:defRPr sz="3600" b="1" kern="1200">
          <a:solidFill>
            <a:srgbClr val="000066"/>
          </a:solidFill>
          <a:latin typeface="+mn-lt"/>
          <a:ea typeface="+mn-ea"/>
          <a:cs typeface="+mn-cs"/>
        </a:defRPr>
      </a:lvl1pPr>
      <a:lvl2pPr marL="827088" indent="-317500" algn="l" defTabSz="1017588" rtl="0" eaLnBrk="0" fontAlgn="base" hangingPunct="0">
        <a:spcBef>
          <a:spcPct val="20000"/>
        </a:spcBef>
        <a:spcAft>
          <a:spcPct val="0"/>
        </a:spcAft>
        <a:buFont typeface="Arial" charset="0"/>
        <a:buChar char="–"/>
        <a:defRPr sz="3100" b="1" kern="1200">
          <a:solidFill>
            <a:srgbClr val="000066"/>
          </a:solidFill>
          <a:latin typeface="+mn-lt"/>
          <a:ea typeface="+mn-ea"/>
          <a:cs typeface="+mn-cs"/>
        </a:defRPr>
      </a:lvl2pPr>
      <a:lvl3pPr marL="1273175" indent="-254000" algn="l" defTabSz="1017588" rtl="0" eaLnBrk="0" fontAlgn="base" hangingPunct="0">
        <a:spcBef>
          <a:spcPct val="20000"/>
        </a:spcBef>
        <a:spcAft>
          <a:spcPct val="0"/>
        </a:spcAft>
        <a:buFont typeface="Arial" charset="0"/>
        <a:buChar char="•"/>
        <a:defRPr sz="2700" b="1" kern="1200">
          <a:solidFill>
            <a:srgbClr val="000066"/>
          </a:solidFill>
          <a:latin typeface="+mn-lt"/>
          <a:ea typeface="+mn-ea"/>
          <a:cs typeface="+mn-cs"/>
        </a:defRPr>
      </a:lvl3pPr>
      <a:lvl4pPr marL="1782763" indent="-254000" algn="l" defTabSz="1017588" rtl="0" eaLnBrk="0" fontAlgn="base" hangingPunct="0">
        <a:spcBef>
          <a:spcPct val="20000"/>
        </a:spcBef>
        <a:spcAft>
          <a:spcPct val="0"/>
        </a:spcAft>
        <a:buFont typeface="Arial" charset="0"/>
        <a:buChar char="–"/>
        <a:defRPr sz="2200" b="1" kern="1200">
          <a:solidFill>
            <a:srgbClr val="000066"/>
          </a:solidFill>
          <a:latin typeface="+mn-lt"/>
          <a:ea typeface="+mn-ea"/>
          <a:cs typeface="+mn-cs"/>
        </a:defRPr>
      </a:lvl4pPr>
      <a:lvl5pPr marL="2292350" indent="-254000" algn="l" defTabSz="1017588" rtl="0" eaLnBrk="0" fontAlgn="base" hangingPunct="0">
        <a:spcBef>
          <a:spcPct val="20000"/>
        </a:spcBef>
        <a:spcAft>
          <a:spcPct val="0"/>
        </a:spcAft>
        <a:buFont typeface="Arial" charset="0"/>
        <a:buChar char="»"/>
        <a:defRPr sz="2200" b="1" kern="1200">
          <a:solidFill>
            <a:srgbClr val="000066"/>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1"/>
          <p:cNvSpPr>
            <a:spLocks noGrp="1"/>
          </p:cNvSpPr>
          <p:nvPr>
            <p:ph type="ctrTitle" idx="4294967295"/>
          </p:nvPr>
        </p:nvSpPr>
        <p:spPr>
          <a:xfrm>
            <a:off x="754063" y="1122363"/>
            <a:ext cx="8550275" cy="1666875"/>
          </a:xfrm>
        </p:spPr>
        <p:txBody>
          <a:bodyPr/>
          <a:lstStyle/>
          <a:p>
            <a:pPr eaLnBrk="1" hangingPunct="1">
              <a:lnSpc>
                <a:spcPts val="5013"/>
              </a:lnSpc>
            </a:pPr>
            <a:r>
              <a:rPr lang="en-US" sz="4400" smtClean="0"/>
              <a:t>Panel Discussion on Building Energy Modeling</a:t>
            </a:r>
            <a:endParaRPr lang="en-AU" sz="4400" smtClean="0"/>
          </a:p>
        </p:txBody>
      </p:sp>
      <p:sp>
        <p:nvSpPr>
          <p:cNvPr id="3" name="Subtitle 2"/>
          <p:cNvSpPr>
            <a:spLocks noGrp="1"/>
          </p:cNvSpPr>
          <p:nvPr>
            <p:ph type="subTitle" idx="4294967295"/>
          </p:nvPr>
        </p:nvSpPr>
        <p:spPr>
          <a:xfrm>
            <a:off x="1457325" y="3217863"/>
            <a:ext cx="7040563" cy="3454400"/>
          </a:xfrm>
        </p:spPr>
        <p:txBody>
          <a:bodyPr rtlCol="0">
            <a:normAutofit fontScale="92500" lnSpcReduction="10000"/>
          </a:bodyPr>
          <a:lstStyle/>
          <a:p>
            <a:pPr marL="382059" indent="-382059" algn="ctr" defTabSz="1018824" eaLnBrk="1" fontAlgn="auto" hangingPunct="1">
              <a:spcBef>
                <a:spcPts val="0"/>
              </a:spcBef>
              <a:spcAft>
                <a:spcPts val="0"/>
              </a:spcAft>
              <a:buFont typeface="Arial" pitchFamily="34" charset="0"/>
              <a:buNone/>
              <a:defRPr/>
            </a:pPr>
            <a:r>
              <a:rPr lang="en-US" dirty="0" smtClean="0"/>
              <a:t>Joe Huang</a:t>
            </a:r>
          </a:p>
          <a:p>
            <a:pPr marL="382059" indent="-382059" algn="ctr" defTabSz="1018824" eaLnBrk="1" fontAlgn="auto" hangingPunct="1">
              <a:spcBef>
                <a:spcPts val="0"/>
              </a:spcBef>
              <a:spcAft>
                <a:spcPts val="0"/>
              </a:spcAft>
              <a:buFont typeface="Arial" pitchFamily="34" charset="0"/>
              <a:buNone/>
              <a:defRPr/>
            </a:pPr>
            <a:r>
              <a:rPr lang="en-US" dirty="0" smtClean="0"/>
              <a:t>White Box Technologies, Inc.</a:t>
            </a:r>
          </a:p>
          <a:p>
            <a:pPr marL="382059" indent="-382059" algn="ctr" defTabSz="1018824" eaLnBrk="1" fontAlgn="auto" hangingPunct="1">
              <a:spcBef>
                <a:spcPts val="0"/>
              </a:spcBef>
              <a:spcAft>
                <a:spcPts val="0"/>
              </a:spcAft>
              <a:buFont typeface="Arial" pitchFamily="34" charset="0"/>
              <a:buNone/>
              <a:defRPr/>
            </a:pPr>
            <a:r>
              <a:rPr lang="en-US" dirty="0" smtClean="0"/>
              <a:t>Moraga CA USA</a:t>
            </a:r>
          </a:p>
          <a:p>
            <a:pPr marL="382059" indent="-382059" algn="ctr" defTabSz="1018824" eaLnBrk="1" fontAlgn="auto" hangingPunct="1">
              <a:spcBef>
                <a:spcPts val="0"/>
              </a:spcBef>
              <a:spcAft>
                <a:spcPts val="0"/>
              </a:spcAft>
              <a:buFont typeface="Arial" pitchFamily="34" charset="0"/>
              <a:buNone/>
              <a:defRPr/>
            </a:pPr>
            <a:endParaRPr lang="en-US" dirty="0"/>
          </a:p>
          <a:p>
            <a:pPr marL="382059" indent="-382059" algn="ctr" defTabSz="1018824" eaLnBrk="1" fontAlgn="auto" hangingPunct="1">
              <a:spcBef>
                <a:spcPts val="0"/>
              </a:spcBef>
              <a:spcAft>
                <a:spcPts val="0"/>
              </a:spcAft>
              <a:buFont typeface="Arial" pitchFamily="34" charset="0"/>
              <a:buNone/>
              <a:defRPr/>
            </a:pPr>
            <a:r>
              <a:rPr lang="en-US" dirty="0" smtClean="0"/>
              <a:t>CPUC Workshop</a:t>
            </a:r>
          </a:p>
          <a:p>
            <a:pPr marL="382059" indent="-382059" algn="ctr" defTabSz="1018824" eaLnBrk="1" fontAlgn="auto" hangingPunct="1">
              <a:spcBef>
                <a:spcPts val="0"/>
              </a:spcBef>
              <a:spcAft>
                <a:spcPts val="0"/>
              </a:spcAft>
              <a:buFont typeface="Arial" pitchFamily="34" charset="0"/>
              <a:buNone/>
              <a:defRPr/>
            </a:pPr>
            <a:r>
              <a:rPr lang="en-US" dirty="0" smtClean="0"/>
              <a:t>San Francisco</a:t>
            </a:r>
            <a:endParaRPr lang="en-AU" dirty="0" smtClean="0"/>
          </a:p>
          <a:p>
            <a:pPr marL="382059" indent="-382059" algn="ctr" defTabSz="1018824" eaLnBrk="1" fontAlgn="auto" hangingPunct="1">
              <a:spcBef>
                <a:spcPts val="0"/>
              </a:spcBef>
              <a:spcAft>
                <a:spcPts val="0"/>
              </a:spcAft>
              <a:buFont typeface="Arial" pitchFamily="34" charset="0"/>
              <a:buNone/>
              <a:defRPr/>
            </a:pPr>
            <a:r>
              <a:rPr lang="en-US" dirty="0" smtClean="0"/>
              <a:t>September 18, 2015</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p:txBody>
          <a:bodyPr/>
          <a:lstStyle/>
          <a:p>
            <a:pPr eaLnBrk="1" hangingPunct="1"/>
            <a:r>
              <a:rPr lang="en-US" smtClean="0">
                <a:solidFill>
                  <a:srgbClr val="006699"/>
                </a:solidFill>
              </a:rPr>
              <a:t>Questions posed to panel</a:t>
            </a:r>
            <a:endParaRPr lang="en-AU" smtClean="0">
              <a:solidFill>
                <a:srgbClr val="006699"/>
              </a:solidFill>
            </a:endParaRPr>
          </a:p>
        </p:txBody>
      </p:sp>
      <p:sp>
        <p:nvSpPr>
          <p:cNvPr id="6146" name="Content Placeholder 2"/>
          <p:cNvSpPr>
            <a:spLocks noGrp="1"/>
          </p:cNvSpPr>
          <p:nvPr>
            <p:ph idx="1"/>
          </p:nvPr>
        </p:nvSpPr>
        <p:spPr>
          <a:xfrm>
            <a:off x="341313" y="1724025"/>
            <a:ext cx="9323387" cy="5129213"/>
          </a:xfrm>
        </p:spPr>
        <p:txBody>
          <a:bodyPr/>
          <a:lstStyle/>
          <a:p>
            <a:pPr eaLnBrk="1" hangingPunct="1">
              <a:lnSpc>
                <a:spcPct val="90000"/>
              </a:lnSpc>
            </a:pPr>
            <a:r>
              <a:rPr lang="en-US" sz="2900" smtClean="0"/>
              <a:t>How do modeling experts validate models?</a:t>
            </a:r>
          </a:p>
          <a:p>
            <a:pPr eaLnBrk="1" hangingPunct="1"/>
            <a:r>
              <a:rPr lang="en-US" sz="2900" smtClean="0"/>
              <a:t>Are there some tool features that facilitate understanding of underlying calculation methods, inputs, and outputs? </a:t>
            </a:r>
          </a:p>
          <a:p>
            <a:pPr eaLnBrk="1" hangingPunct="1"/>
            <a:r>
              <a:rPr lang="en-US" sz="2900" smtClean="0"/>
              <a:t>How do experts and non-experts understand whether an output is reasonable? </a:t>
            </a:r>
          </a:p>
          <a:p>
            <a:pPr eaLnBrk="1" hangingPunct="1"/>
            <a:r>
              <a:rPr lang="en-US" sz="2900" smtClean="0"/>
              <a:t>How do people who aren’t building modeling experts understand what is accurate? </a:t>
            </a:r>
          </a:p>
          <a:p>
            <a:pPr eaLnBrk="1" hangingPunct="1"/>
            <a:r>
              <a:rPr lang="en-US" sz="2900" smtClean="0"/>
              <a:t>What can be done to account for user error, if anything?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p:nvPr>
        </p:nvSpPr>
        <p:spPr>
          <a:xfrm>
            <a:off x="455613" y="287338"/>
            <a:ext cx="9051925" cy="1295400"/>
          </a:xfrm>
        </p:spPr>
        <p:txBody>
          <a:bodyPr/>
          <a:lstStyle/>
          <a:p>
            <a:pPr eaLnBrk="1" hangingPunct="1"/>
            <a:r>
              <a:rPr lang="en-US" sz="4400" smtClean="0">
                <a:solidFill>
                  <a:srgbClr val="006699"/>
                </a:solidFill>
              </a:rPr>
              <a:t>How do modeling experts validate models?</a:t>
            </a:r>
            <a:endParaRPr lang="en-AU" smtClean="0">
              <a:solidFill>
                <a:srgbClr val="006699"/>
              </a:solidFill>
            </a:endParaRPr>
          </a:p>
        </p:txBody>
      </p:sp>
      <p:sp>
        <p:nvSpPr>
          <p:cNvPr id="3" name="Content Placeholder 2"/>
          <p:cNvSpPr>
            <a:spLocks noGrp="1"/>
          </p:cNvSpPr>
          <p:nvPr>
            <p:ph idx="1"/>
          </p:nvPr>
        </p:nvSpPr>
        <p:spPr>
          <a:xfrm>
            <a:off x="666750" y="1897063"/>
            <a:ext cx="8475663" cy="5129212"/>
          </a:xfrm>
        </p:spPr>
        <p:txBody>
          <a:bodyPr>
            <a:normAutofit fontScale="77500" lnSpcReduction="20000"/>
          </a:bodyPr>
          <a:lstStyle/>
          <a:p>
            <a:pPr eaLnBrk="1" hangingPunct="1">
              <a:lnSpc>
                <a:spcPct val="120000"/>
              </a:lnSpc>
              <a:defRPr/>
            </a:pPr>
            <a:r>
              <a:rPr lang="en-US" sz="2900" dirty="0" smtClean="0"/>
              <a:t>Different models serve different purposes, and require different approaches for their validation.</a:t>
            </a:r>
          </a:p>
          <a:p>
            <a:pPr eaLnBrk="1" hangingPunct="1">
              <a:lnSpc>
                <a:spcPct val="120000"/>
              </a:lnSpc>
              <a:defRPr/>
            </a:pPr>
            <a:r>
              <a:rPr lang="en-US" sz="2900" dirty="0" smtClean="0"/>
              <a:t>If the model is a prototypical building, such as the DEER building models, the building and system characteristics should be representative of the building stock , and their energy usage should be calibrated to the mean energy use from surveys or data bases.</a:t>
            </a:r>
          </a:p>
          <a:p>
            <a:pPr eaLnBrk="1" hangingPunct="1">
              <a:lnSpc>
                <a:spcPct val="120000"/>
              </a:lnSpc>
              <a:defRPr/>
            </a:pPr>
            <a:r>
              <a:rPr lang="en-US" sz="2900" dirty="0" smtClean="0"/>
              <a:t>If the model is of a specific building or project, it should then reflect as closely as possible the building as-built and as-operated;  if it’s an existing building, the model should be simulated with the actual weather and then calibrated to the utility bills.</a:t>
            </a:r>
          </a:p>
          <a:p>
            <a:pPr eaLnBrk="1" hangingPunct="1">
              <a:lnSpc>
                <a:spcPct val="120000"/>
              </a:lnSpc>
              <a:defRPr/>
            </a:pPr>
            <a:r>
              <a:rPr lang="en-US" sz="2900" dirty="0" smtClean="0"/>
              <a:t>What are the key parameters to get right? </a:t>
            </a:r>
          </a:p>
          <a:p>
            <a:pPr algn="ctr" eaLnBrk="1" hangingPunct="1">
              <a:lnSpc>
                <a:spcPct val="120000"/>
              </a:lnSpc>
              <a:spcBef>
                <a:spcPts val="0"/>
              </a:spcBef>
              <a:buFont typeface="Arial" charset="0"/>
              <a:buNone/>
              <a:defRPr/>
            </a:pPr>
            <a:r>
              <a:rPr lang="en-US" sz="2400" dirty="0" smtClean="0"/>
              <a:t>     </a:t>
            </a:r>
            <a:r>
              <a:rPr lang="en-US" sz="2400" dirty="0" err="1" smtClean="0"/>
              <a:t>EnergyUse</a:t>
            </a:r>
            <a:r>
              <a:rPr lang="en-US" sz="2400" dirty="0" smtClean="0"/>
              <a:t>?      Energy Savings for Measures?     </a:t>
            </a:r>
          </a:p>
          <a:p>
            <a:pPr algn="ctr" eaLnBrk="1" hangingPunct="1">
              <a:lnSpc>
                <a:spcPct val="120000"/>
              </a:lnSpc>
              <a:spcBef>
                <a:spcPts val="0"/>
              </a:spcBef>
              <a:buFont typeface="Arial" charset="0"/>
              <a:buNone/>
              <a:defRPr/>
            </a:pPr>
            <a:r>
              <a:rPr lang="en-US" sz="2400" dirty="0" smtClean="0"/>
              <a:t>Total Peak Load Reductions for Measures ?</a:t>
            </a:r>
          </a:p>
          <a:p>
            <a:pPr eaLnBrk="1" hangingPunct="1">
              <a:lnSpc>
                <a:spcPct val="90000"/>
              </a:lnSpc>
              <a:buFont typeface="Arial" charset="0"/>
              <a:buNone/>
              <a:defRPr/>
            </a:pPr>
            <a:endParaRPr lang="en-US" sz="2900"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9051925" cy="1295400"/>
          </a:xfrm>
        </p:spPr>
        <p:txBody>
          <a:bodyPr rtlCol="0">
            <a:normAutofit fontScale="90000"/>
          </a:bodyPr>
          <a:lstStyle/>
          <a:p>
            <a:pPr defTabSz="1018824" eaLnBrk="1" fontAlgn="auto" hangingPunct="1">
              <a:spcAft>
                <a:spcPts val="0"/>
              </a:spcAft>
              <a:defRPr/>
            </a:pPr>
            <a:r>
              <a:rPr lang="en-US" sz="4800" dirty="0" smtClean="0">
                <a:solidFill>
                  <a:srgbClr val="006699"/>
                </a:solidFill>
              </a:rPr>
              <a:t>How do modeling experts validate models?</a:t>
            </a:r>
            <a:endParaRPr lang="en-AU" sz="4800" dirty="0">
              <a:solidFill>
                <a:srgbClr val="006699"/>
              </a:solidFill>
            </a:endParaRPr>
          </a:p>
        </p:txBody>
      </p:sp>
      <p:sp>
        <p:nvSpPr>
          <p:cNvPr id="8194" name="Content Placeholder 2"/>
          <p:cNvSpPr>
            <a:spLocks noGrp="1"/>
          </p:cNvSpPr>
          <p:nvPr>
            <p:ph idx="1"/>
          </p:nvPr>
        </p:nvSpPr>
        <p:spPr>
          <a:xfrm>
            <a:off x="387350" y="1652588"/>
            <a:ext cx="9372600" cy="5129212"/>
          </a:xfrm>
        </p:spPr>
        <p:txBody>
          <a:bodyPr/>
          <a:lstStyle/>
          <a:p>
            <a:pPr eaLnBrk="1" hangingPunct="1">
              <a:spcBef>
                <a:spcPts val="800"/>
              </a:spcBef>
              <a:buClr>
                <a:srgbClr val="006699"/>
              </a:buClr>
              <a:buFont typeface="Wingdings" pitchFamily="2" charset="2"/>
              <a:buChar char="§"/>
            </a:pPr>
            <a:r>
              <a:rPr lang="en-US" sz="2400" smtClean="0"/>
              <a:t>Many studies have found that the largest contributor to differences between measurements and simulation results are not the algorithms, but the input assumptions. </a:t>
            </a:r>
          </a:p>
          <a:p>
            <a:pPr eaLnBrk="1" hangingPunct="1">
              <a:buClr>
                <a:srgbClr val="006699"/>
              </a:buClr>
              <a:buFont typeface="Wingdings" pitchFamily="2" charset="2"/>
              <a:buChar char="§"/>
            </a:pPr>
            <a:endParaRPr lang="en-US" sz="2400" smtClean="0"/>
          </a:p>
          <a:p>
            <a:pPr eaLnBrk="1" hangingPunct="1">
              <a:buClr>
                <a:srgbClr val="006699"/>
              </a:buClr>
              <a:buFont typeface="Wingdings" pitchFamily="2" charset="2"/>
              <a:buChar char="§"/>
            </a:pPr>
            <a:endParaRPr lang="en-US" sz="2400" smtClean="0"/>
          </a:p>
          <a:p>
            <a:pPr eaLnBrk="1" hangingPunct="1">
              <a:buClr>
                <a:srgbClr val="006699"/>
              </a:buClr>
              <a:buFont typeface="Wingdings" pitchFamily="2" charset="2"/>
              <a:buChar char="§"/>
            </a:pPr>
            <a:endParaRPr lang="en-US" sz="2400" smtClean="0"/>
          </a:p>
          <a:p>
            <a:pPr eaLnBrk="1" hangingPunct="1">
              <a:buClr>
                <a:srgbClr val="006699"/>
              </a:buClr>
              <a:buFont typeface="Wingdings" pitchFamily="2" charset="2"/>
              <a:buChar char="§"/>
            </a:pPr>
            <a:endParaRPr lang="en-US" sz="2400" smtClean="0"/>
          </a:p>
          <a:p>
            <a:pPr eaLnBrk="1" hangingPunct="1">
              <a:buClr>
                <a:srgbClr val="006699"/>
              </a:buClr>
              <a:buFont typeface="Wingdings" pitchFamily="2" charset="2"/>
              <a:buChar char="§"/>
            </a:pPr>
            <a:endParaRPr lang="en-US" sz="2400" smtClean="0"/>
          </a:p>
          <a:p>
            <a:pPr eaLnBrk="1" hangingPunct="1">
              <a:buClr>
                <a:srgbClr val="006699"/>
              </a:buClr>
              <a:buFont typeface="Wingdings" pitchFamily="2" charset="2"/>
              <a:buChar char="§"/>
            </a:pPr>
            <a:endParaRPr lang="en-US" sz="1800" smtClean="0"/>
          </a:p>
          <a:p>
            <a:pPr eaLnBrk="1" hangingPunct="1">
              <a:buClr>
                <a:srgbClr val="006699"/>
              </a:buClr>
              <a:buFont typeface="Wingdings" pitchFamily="2" charset="2"/>
              <a:buChar char="§"/>
            </a:pPr>
            <a:endParaRPr lang="en-US" sz="1800" smtClean="0"/>
          </a:p>
          <a:p>
            <a:pPr algn="ctr" eaLnBrk="1" hangingPunct="1">
              <a:spcBef>
                <a:spcPts val="3000"/>
              </a:spcBef>
              <a:buClr>
                <a:srgbClr val="006699"/>
              </a:buClr>
              <a:buFont typeface="Arial" charset="0"/>
              <a:buNone/>
            </a:pPr>
            <a:r>
              <a:rPr lang="en-US" sz="1800" smtClean="0">
                <a:solidFill>
                  <a:srgbClr val="006699"/>
                </a:solidFill>
              </a:rPr>
              <a:t>Measured versus design (simulated) EUIs for 121 LEED NC buildings</a:t>
            </a:r>
          </a:p>
          <a:p>
            <a:pPr algn="ctr" eaLnBrk="1" hangingPunct="1">
              <a:spcBef>
                <a:spcPct val="0"/>
              </a:spcBef>
              <a:buClr>
                <a:srgbClr val="006699"/>
              </a:buClr>
              <a:buFont typeface="Arial" charset="0"/>
              <a:buNone/>
            </a:pPr>
            <a:r>
              <a:rPr lang="en-US" sz="1600" smtClean="0"/>
              <a:t>(Turner and Frankel, NBI 2008)</a:t>
            </a:r>
          </a:p>
          <a:p>
            <a:pPr eaLnBrk="1" hangingPunct="1">
              <a:buClr>
                <a:srgbClr val="006699"/>
              </a:buClr>
              <a:buFont typeface="Wingdings" pitchFamily="2" charset="2"/>
              <a:buChar char="§"/>
            </a:pPr>
            <a:endParaRPr lang="en-US" sz="2400" smtClean="0"/>
          </a:p>
          <a:p>
            <a:pPr eaLnBrk="1" hangingPunct="1">
              <a:buClr>
                <a:srgbClr val="006699"/>
              </a:buClr>
              <a:buFont typeface="Wingdings" pitchFamily="2" charset="2"/>
              <a:buChar char="§"/>
            </a:pPr>
            <a:endParaRPr lang="en-US" sz="2400" smtClean="0"/>
          </a:p>
        </p:txBody>
      </p:sp>
      <p:pic>
        <p:nvPicPr>
          <p:cNvPr id="8195" name="Picture 4" descr="Plot of meas-simul from Energy_Performance_of_LEED-NC_Buildings-Final_3-4-08b_Page_2.jpg"/>
          <p:cNvPicPr>
            <a:picLocks noChangeAspect="1"/>
          </p:cNvPicPr>
          <p:nvPr/>
        </p:nvPicPr>
        <p:blipFill>
          <a:blip r:embed="rId2"/>
          <a:srcRect l="11064" t="8824" r="47858" b="64162"/>
          <a:stretch>
            <a:fillRect/>
          </a:stretch>
        </p:blipFill>
        <p:spPr bwMode="auto">
          <a:xfrm>
            <a:off x="3211513" y="2938463"/>
            <a:ext cx="35814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9051925" cy="1295400"/>
          </a:xfrm>
        </p:spPr>
        <p:txBody>
          <a:bodyPr rtlCol="0">
            <a:normAutofit fontScale="90000"/>
          </a:bodyPr>
          <a:lstStyle/>
          <a:p>
            <a:pPr defTabSz="1018824" eaLnBrk="1" fontAlgn="auto" hangingPunct="1">
              <a:spcAft>
                <a:spcPts val="0"/>
              </a:spcAft>
              <a:defRPr/>
            </a:pPr>
            <a:r>
              <a:rPr lang="en-US" sz="4800" dirty="0" smtClean="0">
                <a:solidFill>
                  <a:srgbClr val="006699"/>
                </a:solidFill>
              </a:rPr>
              <a:t>How do modeling experts validate models?</a:t>
            </a:r>
            <a:endParaRPr lang="en-AU" sz="4800" dirty="0">
              <a:solidFill>
                <a:srgbClr val="006699"/>
              </a:solidFill>
            </a:endParaRPr>
          </a:p>
        </p:txBody>
      </p:sp>
      <p:sp>
        <p:nvSpPr>
          <p:cNvPr id="9218" name="Content Placeholder 2"/>
          <p:cNvSpPr>
            <a:spLocks noGrp="1"/>
          </p:cNvSpPr>
          <p:nvPr>
            <p:ph idx="1"/>
          </p:nvPr>
        </p:nvSpPr>
        <p:spPr>
          <a:xfrm>
            <a:off x="450850" y="1647825"/>
            <a:ext cx="8855075" cy="5467350"/>
          </a:xfrm>
        </p:spPr>
        <p:txBody>
          <a:bodyPr/>
          <a:lstStyle/>
          <a:p>
            <a:pPr eaLnBrk="1" hangingPunct="1">
              <a:spcBef>
                <a:spcPts val="800"/>
              </a:spcBef>
              <a:buClr>
                <a:srgbClr val="006699"/>
              </a:buClr>
              <a:buFont typeface="Wingdings" pitchFamily="2" charset="2"/>
              <a:buChar char="§"/>
            </a:pPr>
            <a:r>
              <a:rPr lang="en-US" sz="2400" smtClean="0"/>
              <a:t>ASHRAE Standard 140 has routinely compared many simulation programs, but does not pass judgment on their relative merits</a:t>
            </a:r>
          </a:p>
          <a:p>
            <a:pPr eaLnBrk="1" hangingPunct="1">
              <a:buClr>
                <a:srgbClr val="006699"/>
              </a:buClr>
              <a:buFont typeface="Wingdings" pitchFamily="2" charset="2"/>
              <a:buChar char="§"/>
            </a:pPr>
            <a:endParaRPr lang="en-US" sz="2400" smtClean="0"/>
          </a:p>
          <a:p>
            <a:pPr eaLnBrk="1" hangingPunct="1">
              <a:buClr>
                <a:srgbClr val="006699"/>
              </a:buClr>
              <a:buFont typeface="Wingdings" pitchFamily="2" charset="2"/>
              <a:buChar char="§"/>
            </a:pPr>
            <a:endParaRPr lang="en-US" sz="2400" smtClean="0"/>
          </a:p>
          <a:p>
            <a:pPr eaLnBrk="1" hangingPunct="1">
              <a:buClr>
                <a:srgbClr val="006699"/>
              </a:buClr>
              <a:buFont typeface="Wingdings" pitchFamily="2" charset="2"/>
              <a:buChar char="§"/>
            </a:pPr>
            <a:endParaRPr lang="en-US" sz="2400" smtClean="0"/>
          </a:p>
          <a:p>
            <a:pPr eaLnBrk="1" hangingPunct="1">
              <a:buClr>
                <a:srgbClr val="006699"/>
              </a:buClr>
              <a:buFont typeface="Wingdings" pitchFamily="2" charset="2"/>
              <a:buChar char="§"/>
            </a:pPr>
            <a:endParaRPr lang="en-US" sz="2400" smtClean="0"/>
          </a:p>
          <a:p>
            <a:pPr eaLnBrk="1" hangingPunct="1">
              <a:buClr>
                <a:srgbClr val="006699"/>
              </a:buClr>
              <a:buFont typeface="Wingdings" pitchFamily="2" charset="2"/>
              <a:buChar char="§"/>
            </a:pPr>
            <a:endParaRPr lang="en-US" sz="2400" smtClean="0"/>
          </a:p>
          <a:p>
            <a:pPr eaLnBrk="1" hangingPunct="1">
              <a:buClr>
                <a:srgbClr val="006699"/>
              </a:buClr>
              <a:buFont typeface="Wingdings" pitchFamily="2" charset="2"/>
              <a:buChar char="§"/>
            </a:pPr>
            <a:endParaRPr lang="en-US" sz="1800" smtClean="0"/>
          </a:p>
          <a:p>
            <a:pPr eaLnBrk="1" hangingPunct="1">
              <a:buClr>
                <a:srgbClr val="006699"/>
              </a:buClr>
              <a:buFont typeface="Wingdings" pitchFamily="2" charset="2"/>
              <a:buChar char="§"/>
            </a:pPr>
            <a:endParaRPr lang="en-US" sz="1800" smtClean="0"/>
          </a:p>
          <a:p>
            <a:pPr algn="ctr" eaLnBrk="1" hangingPunct="1">
              <a:spcBef>
                <a:spcPts val="3000"/>
              </a:spcBef>
              <a:buClr>
                <a:srgbClr val="006699"/>
              </a:buClr>
              <a:buFont typeface="Arial" charset="0"/>
              <a:buNone/>
            </a:pPr>
            <a:endParaRPr lang="en-US" sz="1800" smtClean="0">
              <a:solidFill>
                <a:srgbClr val="006699"/>
              </a:solidFill>
            </a:endParaRPr>
          </a:p>
          <a:p>
            <a:pPr algn="ctr" eaLnBrk="1" hangingPunct="1">
              <a:spcBef>
                <a:spcPts val="3000"/>
              </a:spcBef>
              <a:buClr>
                <a:srgbClr val="006699"/>
              </a:buClr>
              <a:buFont typeface="Arial" charset="0"/>
              <a:buNone/>
            </a:pPr>
            <a:r>
              <a:rPr lang="en-US" sz="1800" smtClean="0">
                <a:solidFill>
                  <a:srgbClr val="006699"/>
                </a:solidFill>
              </a:rPr>
              <a:t>Annual heating loads for the 600 series low-mass tests from ASHRAE Standard 140-2007</a:t>
            </a:r>
          </a:p>
          <a:p>
            <a:pPr algn="ctr" eaLnBrk="1" hangingPunct="1">
              <a:spcBef>
                <a:spcPct val="0"/>
              </a:spcBef>
              <a:buClr>
                <a:srgbClr val="006699"/>
              </a:buClr>
              <a:buFont typeface="Arial" charset="0"/>
              <a:buNone/>
            </a:pPr>
            <a:r>
              <a:rPr lang="en-US" sz="1600" smtClean="0"/>
              <a:t>(Zhu et al. 2013)</a:t>
            </a:r>
          </a:p>
          <a:p>
            <a:pPr eaLnBrk="1" hangingPunct="1">
              <a:buClr>
                <a:srgbClr val="006699"/>
              </a:buClr>
              <a:buFont typeface="Wingdings" pitchFamily="2" charset="2"/>
              <a:buChar char="§"/>
            </a:pPr>
            <a:endParaRPr lang="en-US" sz="2400" smtClean="0"/>
          </a:p>
          <a:p>
            <a:pPr eaLnBrk="1" hangingPunct="1">
              <a:buClr>
                <a:srgbClr val="006699"/>
              </a:buClr>
              <a:buFont typeface="Wingdings" pitchFamily="2" charset="2"/>
              <a:buChar char="§"/>
            </a:pPr>
            <a:endParaRPr lang="en-US" sz="2400" smtClean="0"/>
          </a:p>
          <a:p>
            <a:pPr eaLnBrk="1" hangingPunct="1">
              <a:buClr>
                <a:srgbClr val="006699"/>
              </a:buClr>
              <a:buFont typeface="Wingdings" pitchFamily="2" charset="2"/>
              <a:buChar char="§"/>
            </a:pPr>
            <a:endParaRPr lang="en-US" sz="2400" smtClean="0"/>
          </a:p>
        </p:txBody>
      </p:sp>
      <p:pic>
        <p:nvPicPr>
          <p:cNvPr id="9219" name="Picture 5" descr="Stnd140 plot from A detailed loads comparison of three building energy modeling programs - EnergyPlus, DeST and DOE-2.1E.jpg"/>
          <p:cNvPicPr>
            <a:picLocks noChangeAspect="1"/>
          </p:cNvPicPr>
          <p:nvPr/>
        </p:nvPicPr>
        <p:blipFill>
          <a:blip r:embed="rId2">
            <a:lum bright="10000"/>
          </a:blip>
          <a:srcRect l="17419" t="34314" r="17419" b="39375"/>
          <a:stretch>
            <a:fillRect/>
          </a:stretch>
        </p:blipFill>
        <p:spPr bwMode="auto">
          <a:xfrm>
            <a:off x="1476375" y="2501900"/>
            <a:ext cx="6835775" cy="3724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a:xfrm>
            <a:off x="457200" y="228600"/>
            <a:ext cx="9051925" cy="1893888"/>
          </a:xfrm>
        </p:spPr>
        <p:txBody>
          <a:bodyPr/>
          <a:lstStyle/>
          <a:p>
            <a:pPr eaLnBrk="1" hangingPunct="1"/>
            <a:r>
              <a:rPr lang="en-US" sz="3600" smtClean="0">
                <a:solidFill>
                  <a:srgbClr val="006699"/>
                </a:solidFill>
              </a:rPr>
              <a:t>Are there some tool features that facilitate understanding of underlying calculation methods, inputs, and outputs ?</a:t>
            </a:r>
            <a:endParaRPr lang="en-AU" sz="3600" smtClean="0">
              <a:solidFill>
                <a:srgbClr val="006699"/>
              </a:solidFill>
            </a:endParaRPr>
          </a:p>
        </p:txBody>
      </p:sp>
      <p:sp>
        <p:nvSpPr>
          <p:cNvPr id="10242" name="Content Placeholder 2"/>
          <p:cNvSpPr>
            <a:spLocks noGrp="1"/>
          </p:cNvSpPr>
          <p:nvPr>
            <p:ph idx="1"/>
          </p:nvPr>
        </p:nvSpPr>
        <p:spPr>
          <a:xfrm>
            <a:off x="533400" y="2198688"/>
            <a:ext cx="8855075" cy="4446587"/>
          </a:xfrm>
        </p:spPr>
        <p:txBody>
          <a:bodyPr/>
          <a:lstStyle/>
          <a:p>
            <a:pPr eaLnBrk="1" hangingPunct="1">
              <a:buClr>
                <a:srgbClr val="006699"/>
              </a:buClr>
              <a:buFont typeface="Wingdings" pitchFamily="2" charset="2"/>
              <a:buChar char="§"/>
            </a:pPr>
            <a:r>
              <a:rPr lang="en-US" sz="2400" smtClean="0"/>
              <a:t> All of the tools with which I'm familiar have similar transparency about their underlying calculations, and input/output features. </a:t>
            </a:r>
          </a:p>
          <a:p>
            <a:pPr eaLnBrk="1" hangingPunct="1">
              <a:buClr>
                <a:srgbClr val="006699"/>
              </a:buClr>
              <a:buFont typeface="Wingdings" pitchFamily="2" charset="2"/>
              <a:buChar char="§"/>
            </a:pPr>
            <a:r>
              <a:rPr lang="en-US" sz="2400" smtClean="0"/>
              <a:t>For example, in </a:t>
            </a:r>
            <a:r>
              <a:rPr lang="en-US" sz="2400" i="1" smtClean="0">
                <a:solidFill>
                  <a:srgbClr val="006666"/>
                </a:solidFill>
              </a:rPr>
              <a:t>DOE-2</a:t>
            </a:r>
            <a:r>
              <a:rPr lang="en-US" sz="2400" smtClean="0"/>
              <a:t> if Diagnostic Comments is turned on, all the inputs used by the program are listed and identified as Default or User-Input; in the Compliance Option of </a:t>
            </a:r>
            <a:r>
              <a:rPr lang="en-US" sz="2400" i="1" smtClean="0">
                <a:solidFill>
                  <a:srgbClr val="006699"/>
                </a:solidFill>
              </a:rPr>
              <a:t>eQUEST</a:t>
            </a:r>
            <a:r>
              <a:rPr lang="en-US" sz="2400" smtClean="0"/>
              <a:t>,  the different types of inputs are also color-coded.</a:t>
            </a:r>
          </a:p>
          <a:p>
            <a:pPr eaLnBrk="1" hangingPunct="1">
              <a:buClr>
                <a:srgbClr val="006699"/>
              </a:buClr>
              <a:buFont typeface="Wingdings" pitchFamily="2" charset="2"/>
              <a:buChar char="§"/>
            </a:pPr>
            <a:r>
              <a:rPr lang="en-US" sz="2400" smtClean="0"/>
              <a:t>The </a:t>
            </a:r>
            <a:r>
              <a:rPr lang="en-US" sz="2400" i="1" smtClean="0">
                <a:solidFill>
                  <a:srgbClr val="006666"/>
                </a:solidFill>
              </a:rPr>
              <a:t>DOE-2</a:t>
            </a:r>
            <a:r>
              <a:rPr lang="en-US" sz="2400" smtClean="0"/>
              <a:t> input processor (</a:t>
            </a:r>
            <a:r>
              <a:rPr lang="en-US" sz="2400" i="1" u="sng" smtClean="0">
                <a:solidFill>
                  <a:srgbClr val="006666"/>
                </a:solidFill>
              </a:rPr>
              <a:t>doebdl</a:t>
            </a:r>
            <a:r>
              <a:rPr lang="en-US" sz="2400" smtClean="0"/>
              <a:t>) provides three levels of diagnostics – cautions, warnings, and errors – and highlights in the input echo where they occur, which is very useful for rapid debugging of input files. </a:t>
            </a:r>
          </a:p>
          <a:p>
            <a:pPr eaLnBrk="1" hangingPunct="1">
              <a:buClr>
                <a:srgbClr val="006699"/>
              </a:buClr>
              <a:buFont typeface="Wingdings" pitchFamily="2" charset="2"/>
              <a:buChar char="§"/>
            </a:pPr>
            <a:r>
              <a:rPr lang="en-US" sz="2400" smtClean="0"/>
              <a:t>DOE-2 output files are a combination of standard monthly reports and user-customizable hourly reports.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a:xfrm>
            <a:off x="422275" y="287338"/>
            <a:ext cx="9051925" cy="1295400"/>
          </a:xfrm>
        </p:spPr>
        <p:txBody>
          <a:bodyPr/>
          <a:lstStyle/>
          <a:p>
            <a:pPr eaLnBrk="1" hangingPunct="1"/>
            <a:r>
              <a:rPr lang="en-US" sz="3600" smtClean="0">
                <a:solidFill>
                  <a:srgbClr val="006699"/>
                </a:solidFill>
              </a:rPr>
              <a:t>How do experts and non-experts understand whether an output is reasonable?</a:t>
            </a:r>
            <a:endParaRPr lang="en-AU" sz="3600" smtClean="0">
              <a:solidFill>
                <a:srgbClr val="006699"/>
              </a:solidFill>
            </a:endParaRPr>
          </a:p>
        </p:txBody>
      </p:sp>
      <p:sp>
        <p:nvSpPr>
          <p:cNvPr id="11266" name="Content Placeholder 2"/>
          <p:cNvSpPr>
            <a:spLocks noGrp="1"/>
          </p:cNvSpPr>
          <p:nvPr>
            <p:ph idx="1"/>
          </p:nvPr>
        </p:nvSpPr>
        <p:spPr>
          <a:xfrm>
            <a:off x="511175" y="1612900"/>
            <a:ext cx="8853488" cy="4884738"/>
          </a:xfrm>
        </p:spPr>
        <p:txBody>
          <a:bodyPr/>
          <a:lstStyle/>
          <a:p>
            <a:pPr eaLnBrk="1" hangingPunct="1">
              <a:buClr>
                <a:srgbClr val="006699"/>
              </a:buClr>
              <a:buFont typeface="Wingdings" pitchFamily="2" charset="2"/>
              <a:buChar char="§"/>
            </a:pPr>
            <a:endParaRPr lang="en-US" sz="2400" smtClean="0"/>
          </a:p>
          <a:p>
            <a:pPr lvl="1" eaLnBrk="1" hangingPunct="1">
              <a:buClr>
                <a:srgbClr val="006699"/>
              </a:buClr>
              <a:buFont typeface="Wingdings" pitchFamily="2" charset="2"/>
              <a:buChar char="§"/>
            </a:pPr>
            <a:endParaRPr lang="en-US" sz="1900" smtClean="0"/>
          </a:p>
        </p:txBody>
      </p:sp>
      <p:sp>
        <p:nvSpPr>
          <p:cNvPr id="4" name="Content Placeholder 2"/>
          <p:cNvSpPr txBox="1">
            <a:spLocks/>
          </p:cNvSpPr>
          <p:nvPr/>
        </p:nvSpPr>
        <p:spPr bwMode="auto">
          <a:xfrm>
            <a:off x="401638" y="1581150"/>
            <a:ext cx="8855075" cy="4446588"/>
          </a:xfrm>
          <a:prstGeom prst="rect">
            <a:avLst/>
          </a:prstGeom>
          <a:noFill/>
          <a:ln w="9525">
            <a:noFill/>
            <a:miter lim="800000"/>
            <a:headEnd/>
            <a:tailEnd/>
          </a:ln>
        </p:spPr>
        <p:txBody>
          <a:bodyPr lIns="101882" tIns="50941" rIns="101882" bIns="50941"/>
          <a:lstStyle>
            <a:defPPr>
              <a:defRPr lang="en-US"/>
            </a:defPPr>
            <a:lvl1pPr algn="l" defTabSz="1017588" rtl="0" fontAlgn="base">
              <a:spcBef>
                <a:spcPct val="0"/>
              </a:spcBef>
              <a:spcAft>
                <a:spcPct val="0"/>
              </a:spcAft>
              <a:defRPr sz="2000" kern="1200">
                <a:solidFill>
                  <a:schemeClr val="tx1"/>
                </a:solidFill>
                <a:latin typeface="Arial" charset="0"/>
                <a:ea typeface="+mn-ea"/>
                <a:cs typeface="Arial" charset="0"/>
              </a:defRPr>
            </a:lvl1pPr>
            <a:lvl2pPr marL="508000" indent="-50800" algn="l" defTabSz="1017588" rtl="0" fontAlgn="base">
              <a:spcBef>
                <a:spcPct val="0"/>
              </a:spcBef>
              <a:spcAft>
                <a:spcPct val="0"/>
              </a:spcAft>
              <a:defRPr sz="2000" kern="1200">
                <a:solidFill>
                  <a:schemeClr val="tx1"/>
                </a:solidFill>
                <a:latin typeface="Arial" charset="0"/>
                <a:ea typeface="+mn-ea"/>
                <a:cs typeface="Arial" charset="0"/>
              </a:defRPr>
            </a:lvl2pPr>
            <a:lvl3pPr marL="1017588" indent="-103188" algn="l" defTabSz="1017588" rtl="0" fontAlgn="base">
              <a:spcBef>
                <a:spcPct val="0"/>
              </a:spcBef>
              <a:spcAft>
                <a:spcPct val="0"/>
              </a:spcAft>
              <a:defRPr sz="2000" kern="1200">
                <a:solidFill>
                  <a:schemeClr val="tx1"/>
                </a:solidFill>
                <a:latin typeface="Arial" charset="0"/>
                <a:ea typeface="+mn-ea"/>
                <a:cs typeface="Arial" charset="0"/>
              </a:defRPr>
            </a:lvl3pPr>
            <a:lvl4pPr marL="1527175" indent="-155575" algn="l" defTabSz="1017588" rtl="0" fontAlgn="base">
              <a:spcBef>
                <a:spcPct val="0"/>
              </a:spcBef>
              <a:spcAft>
                <a:spcPct val="0"/>
              </a:spcAft>
              <a:defRPr sz="2000" kern="1200">
                <a:solidFill>
                  <a:schemeClr val="tx1"/>
                </a:solidFill>
                <a:latin typeface="Arial" charset="0"/>
                <a:ea typeface="+mn-ea"/>
                <a:cs typeface="Arial" charset="0"/>
              </a:defRPr>
            </a:lvl4pPr>
            <a:lvl5pPr marL="2036763" indent="-207963" algn="l" defTabSz="1017588"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a:lstStyle>
          <a:p>
            <a:pPr marL="381000" indent="-381000">
              <a:spcBef>
                <a:spcPct val="20000"/>
              </a:spcBef>
              <a:buClr>
                <a:srgbClr val="006699"/>
              </a:buClr>
              <a:buFont typeface="Wingdings" pitchFamily="2" charset="2"/>
              <a:buChar char="§"/>
              <a:defRPr/>
            </a:pPr>
            <a:r>
              <a:rPr lang="en-US" sz="2400" b="1" dirty="0" smtClean="0">
                <a:solidFill>
                  <a:srgbClr val="000066"/>
                </a:solidFill>
                <a:latin typeface="+mn-lt"/>
                <a:cs typeface="+mn-cs"/>
              </a:rPr>
              <a:t>This is a difficult question to answer, especially when pertaining to a non-expert, because much depends on the person’s familiarity with building construction and operations.</a:t>
            </a:r>
          </a:p>
          <a:p>
            <a:pPr marL="381000" indent="-381000">
              <a:spcBef>
                <a:spcPct val="20000"/>
              </a:spcBef>
              <a:buClr>
                <a:srgbClr val="006699"/>
              </a:buClr>
              <a:buFont typeface="Wingdings" pitchFamily="2" charset="2"/>
              <a:buChar char="§"/>
              <a:defRPr/>
            </a:pPr>
            <a:r>
              <a:rPr lang="en-US" sz="2400" b="1" dirty="0" smtClean="0">
                <a:solidFill>
                  <a:srgbClr val="000066"/>
                </a:solidFill>
                <a:latin typeface="+mn-lt"/>
                <a:cs typeface="+mn-cs"/>
              </a:rPr>
              <a:t>For experts, there are many sources of information on typical building characteristics, Energy Use Intensities (EUIs), and component loads (proportion of space conditioning energy use attributable to walls, windows, roof, internal gains, etc.) that can be used to evaluate whether an output is reasonable.</a:t>
            </a:r>
          </a:p>
          <a:p>
            <a:pPr marL="381000" indent="-381000">
              <a:spcBef>
                <a:spcPct val="20000"/>
              </a:spcBef>
              <a:buClr>
                <a:srgbClr val="006699"/>
              </a:buClr>
              <a:buFont typeface="Wingdings" pitchFamily="2" charset="2"/>
              <a:buChar char="§"/>
              <a:defRPr/>
            </a:pPr>
            <a:r>
              <a:rPr lang="en-US" sz="2400" b="1" dirty="0" smtClean="0">
                <a:solidFill>
                  <a:srgbClr val="000066"/>
                </a:solidFill>
                <a:latin typeface="+mn-lt"/>
                <a:cs typeface="+mn-cs"/>
              </a:rPr>
              <a:t>However, care needs to be taken to avoid “false positives”, situations where an unusual energy usage pattern may actually be correct.</a:t>
            </a:r>
          </a:p>
          <a:p>
            <a:pPr marL="381000" indent="-381000">
              <a:spcBef>
                <a:spcPct val="20000"/>
              </a:spcBef>
              <a:buClr>
                <a:srgbClr val="006699"/>
              </a:buClr>
              <a:buFont typeface="Wingdings" pitchFamily="2" charset="2"/>
              <a:buChar char="§"/>
              <a:defRPr/>
            </a:pPr>
            <a:r>
              <a:rPr lang="en-US" sz="2400" b="1" dirty="0" smtClean="0">
                <a:solidFill>
                  <a:srgbClr val="000066"/>
                </a:solidFill>
                <a:latin typeface="+mn-lt"/>
                <a:cs typeface="+mn-cs"/>
              </a:rPr>
              <a:t>Whenever possible, “back of the envelope” calculations using first-principle should be done to confirm computer simulation results.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422275" y="287338"/>
            <a:ext cx="9051925" cy="1295400"/>
          </a:xfrm>
        </p:spPr>
        <p:txBody>
          <a:bodyPr/>
          <a:lstStyle/>
          <a:p>
            <a:pPr eaLnBrk="1" hangingPunct="1"/>
            <a:r>
              <a:rPr lang="en-US" sz="3600" smtClean="0">
                <a:solidFill>
                  <a:srgbClr val="006699"/>
                </a:solidFill>
              </a:rPr>
              <a:t>How do people who aren’t building modeling experts understand what is accurate?</a:t>
            </a:r>
            <a:endParaRPr lang="en-AU" sz="3600" smtClean="0">
              <a:solidFill>
                <a:srgbClr val="006699"/>
              </a:solidFill>
            </a:endParaRPr>
          </a:p>
        </p:txBody>
      </p:sp>
      <p:sp>
        <p:nvSpPr>
          <p:cNvPr id="12290" name="Content Placeholder 2"/>
          <p:cNvSpPr>
            <a:spLocks noGrp="1"/>
          </p:cNvSpPr>
          <p:nvPr>
            <p:ph idx="1"/>
          </p:nvPr>
        </p:nvSpPr>
        <p:spPr>
          <a:xfrm>
            <a:off x="511175" y="1612900"/>
            <a:ext cx="8853488" cy="4884738"/>
          </a:xfrm>
        </p:spPr>
        <p:txBody>
          <a:bodyPr/>
          <a:lstStyle/>
          <a:p>
            <a:pPr eaLnBrk="1" hangingPunct="1">
              <a:buClr>
                <a:srgbClr val="006699"/>
              </a:buClr>
              <a:buFont typeface="Wingdings" pitchFamily="2" charset="2"/>
              <a:buChar char="§"/>
            </a:pPr>
            <a:endParaRPr lang="en-US" sz="2400" smtClean="0"/>
          </a:p>
          <a:p>
            <a:pPr lvl="1" eaLnBrk="1" hangingPunct="1">
              <a:buClr>
                <a:srgbClr val="006699"/>
              </a:buClr>
              <a:buFont typeface="Wingdings" pitchFamily="2" charset="2"/>
              <a:buChar char="§"/>
            </a:pPr>
            <a:endParaRPr lang="en-US" sz="1900" smtClean="0"/>
          </a:p>
        </p:txBody>
      </p:sp>
      <p:sp>
        <p:nvSpPr>
          <p:cNvPr id="5" name="Content Placeholder 2"/>
          <p:cNvSpPr txBox="1">
            <a:spLocks/>
          </p:cNvSpPr>
          <p:nvPr/>
        </p:nvSpPr>
        <p:spPr bwMode="auto">
          <a:xfrm>
            <a:off x="334963" y="1765300"/>
            <a:ext cx="8855075" cy="4446588"/>
          </a:xfrm>
          <a:prstGeom prst="rect">
            <a:avLst/>
          </a:prstGeom>
          <a:noFill/>
          <a:ln w="9525">
            <a:noFill/>
            <a:miter lim="800000"/>
            <a:headEnd/>
            <a:tailEnd/>
          </a:ln>
        </p:spPr>
        <p:txBody>
          <a:bodyPr lIns="101882" tIns="50941" rIns="101882" bIns="50941"/>
          <a:lstStyle/>
          <a:p>
            <a:pPr marL="381000" indent="-381000">
              <a:spcBef>
                <a:spcPct val="20000"/>
              </a:spcBef>
              <a:buClr>
                <a:srgbClr val="006699"/>
              </a:buClr>
              <a:buFont typeface="Wingdings" pitchFamily="2" charset="2"/>
              <a:buChar char="§"/>
              <a:defRPr/>
            </a:pPr>
            <a:r>
              <a:rPr lang="en-US" sz="2400" b="1" dirty="0">
                <a:solidFill>
                  <a:srgbClr val="000066"/>
                </a:solidFill>
                <a:latin typeface="+mn-lt"/>
                <a:cs typeface="+mn-cs"/>
              </a:rPr>
              <a:t> The most important fact that should be pointed out to non-experts is not to have unrealistic expectations of the accuracy of building energy simulations.</a:t>
            </a:r>
          </a:p>
          <a:p>
            <a:pPr marL="381000" indent="-381000">
              <a:spcBef>
                <a:spcPct val="20000"/>
              </a:spcBef>
              <a:buClr>
                <a:srgbClr val="006699"/>
              </a:buClr>
              <a:buFont typeface="Wingdings" pitchFamily="2" charset="2"/>
              <a:buChar char="§"/>
              <a:defRPr/>
            </a:pPr>
            <a:r>
              <a:rPr lang="en-US" sz="2400" b="1" dirty="0">
                <a:solidFill>
                  <a:srgbClr val="000066"/>
                </a:solidFill>
                <a:latin typeface="+mn-lt"/>
                <a:cs typeface="+mn-cs"/>
              </a:rPr>
              <a:t>Computer simulations are good tools for understanding the combined effects of multiple thermal processes on building energy use, but they are not magic potions for predicting how building are used or operated.</a:t>
            </a:r>
          </a:p>
          <a:p>
            <a:pPr marL="381000" indent="-381000">
              <a:spcBef>
                <a:spcPct val="20000"/>
              </a:spcBef>
              <a:buClr>
                <a:srgbClr val="006699"/>
              </a:buClr>
              <a:buFont typeface="Wingdings" pitchFamily="2" charset="2"/>
              <a:buChar char="§"/>
              <a:defRPr/>
            </a:pPr>
            <a:r>
              <a:rPr lang="en-US" sz="2400" b="1" dirty="0">
                <a:solidFill>
                  <a:srgbClr val="000066"/>
                </a:solidFill>
                <a:latin typeface="+mn-lt"/>
                <a:cs typeface="+mn-cs"/>
              </a:rPr>
              <a:t>The biggest source of error between simulations and actual performance are the differences between how the buildings are modeled and how they are actually used.</a:t>
            </a:r>
          </a:p>
          <a:p>
            <a:pPr marL="381000" indent="-381000">
              <a:spcBef>
                <a:spcPct val="20000"/>
              </a:spcBef>
              <a:buClr>
                <a:srgbClr val="006699"/>
              </a:buClr>
              <a:buFont typeface="Wingdings" pitchFamily="2" charset="2"/>
              <a:buChar char="§"/>
              <a:defRPr/>
            </a:pPr>
            <a:r>
              <a:rPr lang="en-US" sz="2400" b="1" dirty="0">
                <a:solidFill>
                  <a:srgbClr val="000066"/>
                </a:solidFill>
                <a:latin typeface="+mn-lt"/>
                <a:cs typeface="+mn-cs"/>
              </a:rPr>
              <a:t>Computer simulations are best for calculating the relative change due to energy measures than the absolute energy use  of a building.</a:t>
            </a:r>
          </a:p>
          <a:p>
            <a:pPr marL="381000" indent="-381000">
              <a:spcBef>
                <a:spcPct val="20000"/>
              </a:spcBef>
              <a:buClr>
                <a:srgbClr val="006699"/>
              </a:buClr>
              <a:buFont typeface="Wingdings" pitchFamily="2" charset="2"/>
              <a:buChar char="§"/>
              <a:defRPr/>
            </a:pPr>
            <a:endParaRPr lang="en-US" sz="2400" b="1" dirty="0">
              <a:solidFill>
                <a:srgbClr val="000066"/>
              </a:solidFill>
              <a:latin typeface="+mn-lt"/>
              <a:cs typeface="+mn-cs"/>
            </a:endParaRPr>
          </a:p>
          <a:p>
            <a:pPr marL="381000" indent="-381000">
              <a:spcBef>
                <a:spcPct val="20000"/>
              </a:spcBef>
              <a:buClr>
                <a:srgbClr val="006699"/>
              </a:buClr>
              <a:buFont typeface="Wingdings" pitchFamily="2" charset="2"/>
              <a:buChar char="§"/>
              <a:defRPr/>
            </a:pPr>
            <a:endParaRPr lang="en-US" sz="2400" b="1" dirty="0">
              <a:solidFill>
                <a:srgbClr val="000066"/>
              </a:solidFill>
              <a:latin typeface="+mn-lt"/>
              <a:cs typeface="+mn-cs"/>
            </a:endParaRPr>
          </a:p>
          <a:p>
            <a:pPr marL="381000" indent="-381000">
              <a:spcBef>
                <a:spcPct val="20000"/>
              </a:spcBef>
              <a:buClr>
                <a:srgbClr val="006699"/>
              </a:buClr>
              <a:buFont typeface="Wingdings" pitchFamily="2" charset="2"/>
              <a:buChar char="§"/>
              <a:defRPr/>
            </a:pPr>
            <a:endParaRPr lang="en-US" sz="2400" b="1" dirty="0">
              <a:solidFill>
                <a:srgbClr val="000066"/>
              </a:solidFill>
              <a:latin typeface="+mn-lt"/>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22275" y="287338"/>
            <a:ext cx="9051925" cy="1295400"/>
          </a:xfrm>
        </p:spPr>
        <p:txBody>
          <a:bodyPr/>
          <a:lstStyle/>
          <a:p>
            <a:pPr eaLnBrk="1" hangingPunct="1"/>
            <a:r>
              <a:rPr lang="en-US" sz="3600" smtClean="0">
                <a:solidFill>
                  <a:srgbClr val="006699"/>
                </a:solidFill>
              </a:rPr>
              <a:t>What can be done to account for user error, if anything?</a:t>
            </a:r>
            <a:endParaRPr lang="en-AU" sz="3600" smtClean="0">
              <a:solidFill>
                <a:srgbClr val="006699"/>
              </a:solidFill>
            </a:endParaRPr>
          </a:p>
        </p:txBody>
      </p:sp>
      <p:sp>
        <p:nvSpPr>
          <p:cNvPr id="13314" name="Content Placeholder 2"/>
          <p:cNvSpPr>
            <a:spLocks noGrp="1"/>
          </p:cNvSpPr>
          <p:nvPr>
            <p:ph idx="1"/>
          </p:nvPr>
        </p:nvSpPr>
        <p:spPr>
          <a:xfrm>
            <a:off x="511175" y="1612900"/>
            <a:ext cx="8853488" cy="4884738"/>
          </a:xfrm>
        </p:spPr>
        <p:txBody>
          <a:bodyPr/>
          <a:lstStyle/>
          <a:p>
            <a:pPr eaLnBrk="1" hangingPunct="1">
              <a:buClr>
                <a:srgbClr val="006699"/>
              </a:buClr>
              <a:buFont typeface="Wingdings" pitchFamily="2" charset="2"/>
              <a:buChar char="§"/>
            </a:pPr>
            <a:endParaRPr lang="en-US" sz="2400" smtClean="0"/>
          </a:p>
          <a:p>
            <a:pPr lvl="1" eaLnBrk="1" hangingPunct="1">
              <a:buClr>
                <a:srgbClr val="006699"/>
              </a:buClr>
              <a:buFont typeface="Wingdings" pitchFamily="2" charset="2"/>
              <a:buChar char="§"/>
            </a:pPr>
            <a:endParaRPr lang="en-US" sz="1900" smtClean="0"/>
          </a:p>
        </p:txBody>
      </p:sp>
      <p:sp>
        <p:nvSpPr>
          <p:cNvPr id="4" name="Content Placeholder 2"/>
          <p:cNvSpPr txBox="1">
            <a:spLocks/>
          </p:cNvSpPr>
          <p:nvPr/>
        </p:nvSpPr>
        <p:spPr bwMode="auto">
          <a:xfrm>
            <a:off x="569913" y="1776413"/>
            <a:ext cx="8678862" cy="4884737"/>
          </a:xfrm>
          <a:prstGeom prst="rect">
            <a:avLst/>
          </a:prstGeom>
          <a:noFill/>
          <a:ln w="9525">
            <a:noFill/>
            <a:miter lim="800000"/>
            <a:headEnd/>
            <a:tailEnd/>
          </a:ln>
        </p:spPr>
        <p:txBody>
          <a:bodyPr lIns="101882" tIns="50941" rIns="101882" bIns="50941"/>
          <a:lstStyle/>
          <a:p>
            <a:pPr marL="381000" indent="-381000">
              <a:spcBef>
                <a:spcPct val="20000"/>
              </a:spcBef>
              <a:buClr>
                <a:srgbClr val="006699"/>
              </a:buClr>
              <a:buFont typeface="Arial" charset="0"/>
              <a:buChar char="•"/>
            </a:pPr>
            <a:r>
              <a:rPr lang="en-US" sz="2800" b="1">
                <a:solidFill>
                  <a:srgbClr val="000066"/>
                </a:solidFill>
                <a:latin typeface="Calibri" pitchFamily="34" charset="0"/>
              </a:rPr>
              <a:t>“User error” can occur for a variety of reasons – differing modeling rules, input assumptions – in addition to mistakes in creating the building model or modeling the energy efficiency measure.</a:t>
            </a:r>
          </a:p>
          <a:p>
            <a:pPr marL="381000" indent="-381000">
              <a:spcBef>
                <a:spcPct val="20000"/>
              </a:spcBef>
              <a:buClr>
                <a:srgbClr val="006699"/>
              </a:buClr>
              <a:buFont typeface="Arial" charset="0"/>
              <a:buChar char="•"/>
            </a:pPr>
            <a:r>
              <a:rPr lang="en-US" sz="2800" b="1">
                <a:solidFill>
                  <a:srgbClr val="000066"/>
                </a:solidFill>
                <a:latin typeface="Calibri" pitchFamily="34" charset="0"/>
              </a:rPr>
              <a:t>The best way to minimize “user error” in the software is to make the modeling rules as comprehensive and explicit as possible, and the user inputs transparent and traceable. </a:t>
            </a:r>
          </a:p>
          <a:p>
            <a:pPr marL="381000" indent="-381000">
              <a:spcBef>
                <a:spcPct val="20000"/>
              </a:spcBef>
              <a:buClr>
                <a:srgbClr val="006699"/>
              </a:buClr>
              <a:buFont typeface="Arial" charset="0"/>
              <a:buNone/>
            </a:pPr>
            <a:endParaRPr lang="en-US" sz="2800" b="1">
              <a:solidFill>
                <a:srgbClr val="000066"/>
              </a:solidFill>
              <a:latin typeface="Calibri" pitchFamily="34" charset="0"/>
            </a:endParaRPr>
          </a:p>
          <a:p>
            <a:pPr marL="381000" indent="-381000">
              <a:spcBef>
                <a:spcPct val="20000"/>
              </a:spcBef>
              <a:buClr>
                <a:srgbClr val="006699"/>
              </a:buClr>
              <a:buFont typeface="Wingdings" pitchFamily="2" charset="2"/>
              <a:buChar char="§"/>
            </a:pPr>
            <a:endParaRPr lang="en-US" sz="2400" b="1">
              <a:solidFill>
                <a:srgbClr val="000066"/>
              </a:solidFill>
              <a:latin typeface="Calibri" pitchFamily="34" charset="0"/>
            </a:endParaRPr>
          </a:p>
          <a:p>
            <a:pPr marL="381000" indent="-381000">
              <a:spcBef>
                <a:spcPct val="20000"/>
              </a:spcBef>
              <a:buClr>
                <a:srgbClr val="006699"/>
              </a:buClr>
              <a:buFont typeface="Wingdings" pitchFamily="2" charset="2"/>
              <a:buChar char="§"/>
            </a:pPr>
            <a:endParaRPr lang="en-US" sz="2400" b="1">
              <a:solidFill>
                <a:srgbClr val="000066"/>
              </a:solidFill>
              <a:latin typeface="Calibri" pitchFamily="34" charset="0"/>
            </a:endParaRPr>
          </a:p>
          <a:p>
            <a:pPr marL="827088" lvl="1" indent="-317500">
              <a:spcBef>
                <a:spcPct val="20000"/>
              </a:spcBef>
              <a:buClr>
                <a:srgbClr val="006699"/>
              </a:buClr>
              <a:buFont typeface="Wingdings" pitchFamily="2" charset="2"/>
              <a:buChar char="§"/>
            </a:pPr>
            <a:endParaRPr lang="en-US" sz="1900" b="1">
              <a:solidFill>
                <a:srgbClr val="000066"/>
              </a:solidFill>
              <a:latin typeface="Calibri" pitchFamily="34" charset="0"/>
            </a:endParaRPr>
          </a:p>
          <a:p>
            <a:pPr marL="827088" lvl="1" indent="-317500">
              <a:spcBef>
                <a:spcPct val="20000"/>
              </a:spcBef>
              <a:buClr>
                <a:srgbClr val="006699"/>
              </a:buClr>
              <a:buFont typeface="Wingdings" pitchFamily="2" charset="2"/>
              <a:buChar char="§"/>
            </a:pPr>
            <a:endParaRPr lang="en-US" sz="1900" b="1">
              <a:solidFill>
                <a:srgbClr val="000066"/>
              </a:solidFill>
              <a:latin typeface="Calibri" pitchFamily="34" charset="0"/>
            </a:endParaRPr>
          </a:p>
          <a:p>
            <a:pPr marL="381000" indent="-381000">
              <a:spcBef>
                <a:spcPct val="20000"/>
              </a:spcBef>
              <a:buClr>
                <a:srgbClr val="006699"/>
              </a:buClr>
              <a:buFont typeface="Wingdings" pitchFamily="2" charset="2"/>
              <a:buChar char="§"/>
            </a:pPr>
            <a:endParaRPr lang="en-US" sz="2400" b="1">
              <a:solidFill>
                <a:srgbClr val="000066"/>
              </a:solidFill>
              <a:latin typeface="Calibri" pitchFamily="34" charset="0"/>
            </a:endParaRPr>
          </a:p>
          <a:p>
            <a:pPr marL="381000" indent="-381000">
              <a:spcBef>
                <a:spcPct val="20000"/>
              </a:spcBef>
              <a:buClr>
                <a:srgbClr val="006699"/>
              </a:buClr>
              <a:buFont typeface="Wingdings" pitchFamily="2" charset="2"/>
              <a:buChar char="§"/>
            </a:pPr>
            <a:endParaRPr lang="en-US" sz="2400" b="1">
              <a:solidFill>
                <a:srgbClr val="000066"/>
              </a:solidFill>
              <a:latin typeface="Calibri" pitchFamily="34" charset="0"/>
            </a:endParaRPr>
          </a:p>
          <a:p>
            <a:pPr marL="381000" indent="-381000">
              <a:spcBef>
                <a:spcPct val="20000"/>
              </a:spcBef>
              <a:buClr>
                <a:srgbClr val="006699"/>
              </a:buClr>
              <a:buFont typeface="Wingdings" pitchFamily="2" charset="2"/>
              <a:buChar char="§"/>
            </a:pPr>
            <a:endParaRPr lang="en-US" sz="1800" b="1">
              <a:solidFill>
                <a:srgbClr val="000066"/>
              </a:solidFill>
              <a:latin typeface="Calibri" pitchFamily="34" charset="0"/>
            </a:endParaRPr>
          </a:p>
          <a:p>
            <a:pPr marL="381000" indent="-381000">
              <a:spcBef>
                <a:spcPct val="20000"/>
              </a:spcBef>
              <a:buClr>
                <a:srgbClr val="006699"/>
              </a:buClr>
              <a:buFont typeface="Wingdings" pitchFamily="2" charset="2"/>
              <a:buChar char="§"/>
            </a:pPr>
            <a:endParaRPr lang="en-US" sz="2400" b="1">
              <a:solidFill>
                <a:srgbClr val="000066"/>
              </a:solidFill>
              <a:latin typeface="Calibri" pitchFamily="34" charset="0"/>
            </a:endParaRPr>
          </a:p>
          <a:p>
            <a:pPr marL="381000" indent="-381000">
              <a:spcBef>
                <a:spcPct val="20000"/>
              </a:spcBef>
              <a:buClr>
                <a:srgbClr val="006699"/>
              </a:buClr>
              <a:buFont typeface="Wingdings" pitchFamily="2" charset="2"/>
              <a:buChar char="§"/>
            </a:pPr>
            <a:endParaRPr lang="en-US" sz="2400" b="1">
              <a:solidFill>
                <a:srgbClr val="000066"/>
              </a:solidFill>
              <a:latin typeface="Calibri"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1770</TotalTime>
  <Words>811</Words>
  <Application>Microsoft Office PowerPoint</Application>
  <PresentationFormat>Custom</PresentationFormat>
  <Paragraphs>72</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Panel Discussion on Building Energy Modeling</vt:lpstr>
      <vt:lpstr>Questions posed to panel</vt:lpstr>
      <vt:lpstr>How do modeling experts validate models?</vt:lpstr>
      <vt:lpstr>How do modeling experts validate models?</vt:lpstr>
      <vt:lpstr>How do modeling experts validate models?</vt:lpstr>
      <vt:lpstr>Are there some tool features that facilitate understanding of underlying calculation methods, inputs, and outputs ?</vt:lpstr>
      <vt:lpstr>How do experts and non-experts understand whether an output is reasonable?</vt:lpstr>
      <vt:lpstr>How do people who aren’t building modeling experts understand what is accurate?</vt:lpstr>
      <vt:lpstr>What can be done to account for user error, if anything?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Joe Huang</dc:creator>
  <cp:lastModifiedBy>Haro, David (Intern)</cp:lastModifiedBy>
  <cp:revision>173</cp:revision>
  <dcterms:created xsi:type="dcterms:W3CDTF">2015-06-20T19:49:38Z</dcterms:created>
  <dcterms:modified xsi:type="dcterms:W3CDTF">2015-10-30T16:55:22Z</dcterms:modified>
</cp:coreProperties>
</file>