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</p:sldMasterIdLst>
  <p:notesMasterIdLst>
    <p:notesMasterId r:id="rId15"/>
  </p:notesMasterIdLst>
  <p:sldIdLst>
    <p:sldId id="256" r:id="rId6"/>
    <p:sldId id="289" r:id="rId7"/>
    <p:sldId id="290" r:id="rId8"/>
    <p:sldId id="291" r:id="rId9"/>
    <p:sldId id="292" r:id="rId10"/>
    <p:sldId id="287" r:id="rId11"/>
    <p:sldId id="288" r:id="rId12"/>
    <p:sldId id="293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2539D6F-40B9-46F6-9110-29DDBDEB92B5}">
          <p14:sldIdLst>
            <p14:sldId id="256"/>
            <p14:sldId id="289"/>
            <p14:sldId id="290"/>
            <p14:sldId id="291"/>
            <p14:sldId id="292"/>
            <p14:sldId id="287"/>
            <p14:sldId id="288"/>
            <p14:sldId id="293"/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5E6"/>
    <a:srgbClr val="E0EBF4"/>
    <a:srgbClr val="A192B4"/>
    <a:srgbClr val="8CB7C7"/>
    <a:srgbClr val="567632"/>
    <a:srgbClr val="766E54"/>
    <a:srgbClr val="F3BD48"/>
    <a:srgbClr val="E58A9E"/>
    <a:srgbClr val="005ABB"/>
    <a:srgbClr val="00C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2394" autoAdjust="0"/>
  </p:normalViewPr>
  <p:slideViewPr>
    <p:cSldViewPr snapToGrid="0">
      <p:cViewPr varScale="1">
        <p:scale>
          <a:sx n="92" d="100"/>
          <a:sy n="92" d="100"/>
        </p:scale>
        <p:origin x="21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1341501547832276E-2"/>
          <c:y val="7.5080971659919032E-2"/>
          <c:w val="0.90254521782168051"/>
          <c:h val="0.72183477318371636"/>
        </c:manualLayout>
      </c:layout>
      <c:lineChart>
        <c:grouping val="standar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EXTREMELY HOT SUMMER WEEKDAY (1)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Sheet1!$AC$5:$AZ$5</c:f>
              <c:numCache>
                <c:formatCode>General</c:formatCode>
                <c:ptCount val="24"/>
                <c:pt idx="0">
                  <c:v>168.41012700000002</c:v>
                </c:pt>
                <c:pt idx="1">
                  <c:v>172.56903599999998</c:v>
                </c:pt>
                <c:pt idx="2">
                  <c:v>172.563008</c:v>
                </c:pt>
                <c:pt idx="3">
                  <c:v>181.334022</c:v>
                </c:pt>
                <c:pt idx="4">
                  <c:v>193.18534400000001</c:v>
                </c:pt>
                <c:pt idx="5">
                  <c:v>191.54901599999997</c:v>
                </c:pt>
                <c:pt idx="6">
                  <c:v>197.33247100000003</c:v>
                </c:pt>
                <c:pt idx="7">
                  <c:v>196.43964199999999</c:v>
                </c:pt>
                <c:pt idx="8">
                  <c:v>202.10952399999999</c:v>
                </c:pt>
                <c:pt idx="9">
                  <c:v>199.53323899999998</c:v>
                </c:pt>
                <c:pt idx="10">
                  <c:v>169.031148</c:v>
                </c:pt>
                <c:pt idx="11">
                  <c:v>144.28566000000001</c:v>
                </c:pt>
                <c:pt idx="12">
                  <c:v>136.604207</c:v>
                </c:pt>
                <c:pt idx="13">
                  <c:v>132.65216800000002</c:v>
                </c:pt>
                <c:pt idx="14">
                  <c:v>123.81101000000001</c:v>
                </c:pt>
                <c:pt idx="15">
                  <c:v>119.87719199999999</c:v>
                </c:pt>
                <c:pt idx="16">
                  <c:v>115.01204800000001</c:v>
                </c:pt>
                <c:pt idx="17">
                  <c:v>117.253505</c:v>
                </c:pt>
                <c:pt idx="18">
                  <c:v>124.64465500000001</c:v>
                </c:pt>
                <c:pt idx="19">
                  <c:v>127.321224</c:v>
                </c:pt>
                <c:pt idx="20">
                  <c:v>129.79695100000001</c:v>
                </c:pt>
                <c:pt idx="21">
                  <c:v>142.09612600000003</c:v>
                </c:pt>
                <c:pt idx="22">
                  <c:v>160.58509799999999</c:v>
                </c:pt>
                <c:pt idx="23">
                  <c:v>167.45236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VERY HOT SUMMER WEEKDAY (2)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Sheet1!$AC$6:$AZ$6</c:f>
              <c:numCache>
                <c:formatCode>General</c:formatCode>
                <c:ptCount val="24"/>
                <c:pt idx="0">
                  <c:v>185.50800100000001</c:v>
                </c:pt>
                <c:pt idx="1">
                  <c:v>184.04223800000003</c:v>
                </c:pt>
                <c:pt idx="2">
                  <c:v>187.37832499999999</c:v>
                </c:pt>
                <c:pt idx="3">
                  <c:v>195.70573300000001</c:v>
                </c:pt>
                <c:pt idx="4">
                  <c:v>201.42041399999999</c:v>
                </c:pt>
                <c:pt idx="5">
                  <c:v>210.12101000000001</c:v>
                </c:pt>
                <c:pt idx="6">
                  <c:v>215.87213299999999</c:v>
                </c:pt>
                <c:pt idx="7">
                  <c:v>215.01437600000003</c:v>
                </c:pt>
                <c:pt idx="8">
                  <c:v>215.19028399999999</c:v>
                </c:pt>
                <c:pt idx="9">
                  <c:v>206.62655100000001</c:v>
                </c:pt>
                <c:pt idx="10">
                  <c:v>181.37649199999998</c:v>
                </c:pt>
                <c:pt idx="11">
                  <c:v>164.450142</c:v>
                </c:pt>
                <c:pt idx="12">
                  <c:v>155.90969899999999</c:v>
                </c:pt>
                <c:pt idx="13">
                  <c:v>150.36051399999999</c:v>
                </c:pt>
                <c:pt idx="14">
                  <c:v>144.802561</c:v>
                </c:pt>
                <c:pt idx="15">
                  <c:v>138.70578700000002</c:v>
                </c:pt>
                <c:pt idx="16">
                  <c:v>134.52262900000002</c:v>
                </c:pt>
                <c:pt idx="17">
                  <c:v>133.08673200000001</c:v>
                </c:pt>
                <c:pt idx="18">
                  <c:v>140.12757300000001</c:v>
                </c:pt>
                <c:pt idx="19">
                  <c:v>143.93973499999998</c:v>
                </c:pt>
                <c:pt idx="20">
                  <c:v>146.72741099999999</c:v>
                </c:pt>
                <c:pt idx="21">
                  <c:v>159.18030000000002</c:v>
                </c:pt>
                <c:pt idx="22">
                  <c:v>166.66762399999999</c:v>
                </c:pt>
                <c:pt idx="23">
                  <c:v>172.26256700000002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Sheet1!$B$7</c:f>
              <c:strCache>
                <c:ptCount val="1"/>
                <c:pt idx="0">
                  <c:v>HOT SUMMER WEEKDAY (3)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val>
            <c:numRef>
              <c:f>Sheet1!$AC$7:$AZ$7</c:f>
              <c:numCache>
                <c:formatCode>General</c:formatCode>
                <c:ptCount val="24"/>
                <c:pt idx="0">
                  <c:v>173.03223300000002</c:v>
                </c:pt>
                <c:pt idx="1">
                  <c:v>175.649755</c:v>
                </c:pt>
                <c:pt idx="2">
                  <c:v>181.01357899999999</c:v>
                </c:pt>
                <c:pt idx="3">
                  <c:v>190.996906</c:v>
                </c:pt>
                <c:pt idx="4">
                  <c:v>203.37252699999999</c:v>
                </c:pt>
                <c:pt idx="5">
                  <c:v>208.78964400000001</c:v>
                </c:pt>
                <c:pt idx="6">
                  <c:v>212.131348</c:v>
                </c:pt>
                <c:pt idx="7">
                  <c:v>214.29485199999999</c:v>
                </c:pt>
                <c:pt idx="8">
                  <c:v>213.34174300000001</c:v>
                </c:pt>
                <c:pt idx="9">
                  <c:v>209.75864500000003</c:v>
                </c:pt>
                <c:pt idx="10">
                  <c:v>200.067813</c:v>
                </c:pt>
                <c:pt idx="11">
                  <c:v>193.19493400000002</c:v>
                </c:pt>
                <c:pt idx="12">
                  <c:v>182.90349399999997</c:v>
                </c:pt>
                <c:pt idx="13">
                  <c:v>164.48247400000002</c:v>
                </c:pt>
                <c:pt idx="14">
                  <c:v>156.263296</c:v>
                </c:pt>
                <c:pt idx="15">
                  <c:v>149.85320300000001</c:v>
                </c:pt>
                <c:pt idx="16">
                  <c:v>146.09077199999999</c:v>
                </c:pt>
                <c:pt idx="17">
                  <c:v>147.184169</c:v>
                </c:pt>
                <c:pt idx="18">
                  <c:v>160.15258900000001</c:v>
                </c:pt>
                <c:pt idx="19">
                  <c:v>167.43016599999999</c:v>
                </c:pt>
                <c:pt idx="20">
                  <c:v>167.94761499999998</c:v>
                </c:pt>
                <c:pt idx="21">
                  <c:v>170.76981499999997</c:v>
                </c:pt>
                <c:pt idx="22">
                  <c:v>173.50995200000003</c:v>
                </c:pt>
                <c:pt idx="23">
                  <c:v>175.06394299999999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Sheet1!$B$8</c:f>
              <c:strCache>
                <c:ptCount val="1"/>
                <c:pt idx="0">
                  <c:v>MODERATE SUMMER WEEKDAY (4)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Sheet1!$AC$8:$AZ$8</c:f>
              <c:numCache>
                <c:formatCode>General</c:formatCode>
                <c:ptCount val="24"/>
                <c:pt idx="0">
                  <c:v>175.16573400000001</c:v>
                </c:pt>
                <c:pt idx="1">
                  <c:v>175.84991200000002</c:v>
                </c:pt>
                <c:pt idx="2">
                  <c:v>181.70857999999998</c:v>
                </c:pt>
                <c:pt idx="3">
                  <c:v>190.79976300000001</c:v>
                </c:pt>
                <c:pt idx="4">
                  <c:v>203.13729799999999</c:v>
                </c:pt>
                <c:pt idx="5">
                  <c:v>207.88640300000003</c:v>
                </c:pt>
                <c:pt idx="6">
                  <c:v>212.17217400000001</c:v>
                </c:pt>
                <c:pt idx="7">
                  <c:v>212.393292</c:v>
                </c:pt>
                <c:pt idx="8">
                  <c:v>212.84004899999999</c:v>
                </c:pt>
                <c:pt idx="9">
                  <c:v>209.09118099999998</c:v>
                </c:pt>
                <c:pt idx="10">
                  <c:v>203.83120300000002</c:v>
                </c:pt>
                <c:pt idx="11">
                  <c:v>197.25876500000001</c:v>
                </c:pt>
                <c:pt idx="12">
                  <c:v>191.94152099999997</c:v>
                </c:pt>
                <c:pt idx="13">
                  <c:v>182.535101</c:v>
                </c:pt>
                <c:pt idx="14">
                  <c:v>178.60854399999999</c:v>
                </c:pt>
                <c:pt idx="15">
                  <c:v>174.74404799999999</c:v>
                </c:pt>
                <c:pt idx="16">
                  <c:v>172.03925699999999</c:v>
                </c:pt>
                <c:pt idx="17">
                  <c:v>171.024224</c:v>
                </c:pt>
                <c:pt idx="18">
                  <c:v>173.604345</c:v>
                </c:pt>
                <c:pt idx="19">
                  <c:v>172.21215099999998</c:v>
                </c:pt>
                <c:pt idx="20">
                  <c:v>174.53868500000002</c:v>
                </c:pt>
                <c:pt idx="21">
                  <c:v>176.91522400000002</c:v>
                </c:pt>
                <c:pt idx="22">
                  <c:v>180.08841799999999</c:v>
                </c:pt>
                <c:pt idx="23">
                  <c:v>180.82767000000001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Sheet1!$B$9</c:f>
              <c:strCache>
                <c:ptCount val="1"/>
                <c:pt idx="0">
                  <c:v>MILD SUMMER WEEKDAY (5)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Sheet1!$AC$9:$AZ$9</c:f>
              <c:numCache>
                <c:formatCode>General</c:formatCode>
                <c:ptCount val="24"/>
                <c:pt idx="0">
                  <c:v>171.96472900000003</c:v>
                </c:pt>
                <c:pt idx="1">
                  <c:v>174.06397999999999</c:v>
                </c:pt>
                <c:pt idx="2">
                  <c:v>176.06979699999999</c:v>
                </c:pt>
                <c:pt idx="3">
                  <c:v>185.82433399999999</c:v>
                </c:pt>
                <c:pt idx="4">
                  <c:v>198.33681799999999</c:v>
                </c:pt>
                <c:pt idx="5">
                  <c:v>201.02407300000002</c:v>
                </c:pt>
                <c:pt idx="6">
                  <c:v>203.48692199999999</c:v>
                </c:pt>
                <c:pt idx="7">
                  <c:v>204.79102499999999</c:v>
                </c:pt>
                <c:pt idx="8">
                  <c:v>205.04885900000002</c:v>
                </c:pt>
                <c:pt idx="9">
                  <c:v>201.82004299999997</c:v>
                </c:pt>
                <c:pt idx="10">
                  <c:v>195.785878</c:v>
                </c:pt>
                <c:pt idx="11">
                  <c:v>189.89967299999998</c:v>
                </c:pt>
                <c:pt idx="12">
                  <c:v>185.07179299999999</c:v>
                </c:pt>
                <c:pt idx="13">
                  <c:v>178.611558</c:v>
                </c:pt>
                <c:pt idx="14">
                  <c:v>171.71785499999999</c:v>
                </c:pt>
                <c:pt idx="15">
                  <c:v>166.84353200000001</c:v>
                </c:pt>
                <c:pt idx="16">
                  <c:v>162.87902599999998</c:v>
                </c:pt>
                <c:pt idx="17">
                  <c:v>162.53652599999998</c:v>
                </c:pt>
                <c:pt idx="18">
                  <c:v>165.25268800000001</c:v>
                </c:pt>
                <c:pt idx="19">
                  <c:v>166.52500699999999</c:v>
                </c:pt>
                <c:pt idx="20">
                  <c:v>168.48602499999998</c:v>
                </c:pt>
                <c:pt idx="21">
                  <c:v>170.31771499999999</c:v>
                </c:pt>
                <c:pt idx="22">
                  <c:v>172.90495999999999</c:v>
                </c:pt>
                <c:pt idx="23">
                  <c:v>173.59146699999997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Sheet1!$B$10</c:f>
              <c:strCache>
                <c:ptCount val="1"/>
                <c:pt idx="0">
                  <c:v>HIGH COST WINTER WEEKDAY (6)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Sheet1!$AC$10:$AZ$10</c:f>
              <c:numCache>
                <c:formatCode>General</c:formatCode>
                <c:ptCount val="24"/>
                <c:pt idx="0">
                  <c:v>169.321224</c:v>
                </c:pt>
                <c:pt idx="1">
                  <c:v>170.20753600000003</c:v>
                </c:pt>
                <c:pt idx="2">
                  <c:v>175.83997600000001</c:v>
                </c:pt>
                <c:pt idx="3">
                  <c:v>178.67095200000003</c:v>
                </c:pt>
                <c:pt idx="4">
                  <c:v>191.88471200000001</c:v>
                </c:pt>
                <c:pt idx="5">
                  <c:v>202.79055199999999</c:v>
                </c:pt>
                <c:pt idx="6">
                  <c:v>202.62327199999999</c:v>
                </c:pt>
                <c:pt idx="7">
                  <c:v>203.28640799999999</c:v>
                </c:pt>
                <c:pt idx="8">
                  <c:v>204.82456800000003</c:v>
                </c:pt>
                <c:pt idx="9">
                  <c:v>199.66595200000003</c:v>
                </c:pt>
                <c:pt idx="10">
                  <c:v>193.04220800000002</c:v>
                </c:pt>
                <c:pt idx="11">
                  <c:v>186.140208</c:v>
                </c:pt>
                <c:pt idx="12">
                  <c:v>176.291496</c:v>
                </c:pt>
                <c:pt idx="13">
                  <c:v>149.96121599999998</c:v>
                </c:pt>
                <c:pt idx="14">
                  <c:v>143.754176</c:v>
                </c:pt>
                <c:pt idx="15">
                  <c:v>141.06572800000001</c:v>
                </c:pt>
                <c:pt idx="16">
                  <c:v>137.84633600000001</c:v>
                </c:pt>
                <c:pt idx="17">
                  <c:v>147.19252799999998</c:v>
                </c:pt>
                <c:pt idx="18">
                  <c:v>156.74639199999999</c:v>
                </c:pt>
                <c:pt idx="19">
                  <c:v>161.38440000000003</c:v>
                </c:pt>
                <c:pt idx="20">
                  <c:v>162.82817600000001</c:v>
                </c:pt>
                <c:pt idx="21">
                  <c:v>166.604896</c:v>
                </c:pt>
                <c:pt idx="22">
                  <c:v>170.16714400000001</c:v>
                </c:pt>
                <c:pt idx="23">
                  <c:v>165.8588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Sheet1!$B$11</c:f>
              <c:strCache>
                <c:ptCount val="1"/>
                <c:pt idx="0">
                  <c:v>LOW COST WINTER WEEKDAY (7)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Sheet1!$AC$11:$AZ$11</c:f>
              <c:numCache>
                <c:formatCode>General</c:formatCode>
                <c:ptCount val="24"/>
                <c:pt idx="0">
                  <c:v>162.97015999999999</c:v>
                </c:pt>
                <c:pt idx="1">
                  <c:v>163.67450400000001</c:v>
                </c:pt>
                <c:pt idx="2">
                  <c:v>164.97874400000001</c:v>
                </c:pt>
                <c:pt idx="3">
                  <c:v>172.15083999999999</c:v>
                </c:pt>
                <c:pt idx="4">
                  <c:v>183.53988800000002</c:v>
                </c:pt>
                <c:pt idx="5">
                  <c:v>194.09035999999998</c:v>
                </c:pt>
                <c:pt idx="6">
                  <c:v>199.74537599999999</c:v>
                </c:pt>
                <c:pt idx="7">
                  <c:v>201.59810399999998</c:v>
                </c:pt>
                <c:pt idx="8">
                  <c:v>201.305024</c:v>
                </c:pt>
                <c:pt idx="9">
                  <c:v>200.505752</c:v>
                </c:pt>
                <c:pt idx="10">
                  <c:v>199.72035199999999</c:v>
                </c:pt>
                <c:pt idx="11">
                  <c:v>195.85659200000001</c:v>
                </c:pt>
                <c:pt idx="12">
                  <c:v>192.16079199999999</c:v>
                </c:pt>
                <c:pt idx="13">
                  <c:v>186.02148</c:v>
                </c:pt>
                <c:pt idx="14">
                  <c:v>179.79172800000001</c:v>
                </c:pt>
                <c:pt idx="15">
                  <c:v>174.40449599999999</c:v>
                </c:pt>
                <c:pt idx="16">
                  <c:v>167.63822399999998</c:v>
                </c:pt>
                <c:pt idx="17">
                  <c:v>164.71572</c:v>
                </c:pt>
                <c:pt idx="18">
                  <c:v>165.90871200000001</c:v>
                </c:pt>
                <c:pt idx="19">
                  <c:v>167.64583999999999</c:v>
                </c:pt>
                <c:pt idx="20">
                  <c:v>168.68216000000001</c:v>
                </c:pt>
                <c:pt idx="21">
                  <c:v>168.25117600000002</c:v>
                </c:pt>
                <c:pt idx="22">
                  <c:v>168.18848</c:v>
                </c:pt>
                <c:pt idx="23">
                  <c:v>167.15501599999996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Sheet1!$B$12</c:f>
              <c:strCache>
                <c:ptCount val="1"/>
                <c:pt idx="0">
                  <c:v>HIGH COST WEEKEND (8)</c:v>
                </c:pt>
              </c:strCache>
            </c:strRef>
          </c:tx>
          <c:spPr>
            <a:ln w="28575" cap="rnd">
              <a:solidFill>
                <a:srgbClr val="A8049C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Sheet1!$AC$12:$AZ$12</c:f>
              <c:numCache>
                <c:formatCode>General</c:formatCode>
                <c:ptCount val="24"/>
                <c:pt idx="0">
                  <c:v>158.39761899999996</c:v>
                </c:pt>
                <c:pt idx="1">
                  <c:v>157.67645100000001</c:v>
                </c:pt>
                <c:pt idx="2">
                  <c:v>157.06981499999998</c:v>
                </c:pt>
                <c:pt idx="3">
                  <c:v>159.321821</c:v>
                </c:pt>
                <c:pt idx="4">
                  <c:v>161.10514999999998</c:v>
                </c:pt>
                <c:pt idx="5">
                  <c:v>163.049454</c:v>
                </c:pt>
                <c:pt idx="6">
                  <c:v>164.581525</c:v>
                </c:pt>
                <c:pt idx="7">
                  <c:v>165.847542</c:v>
                </c:pt>
                <c:pt idx="8">
                  <c:v>165.18268099999997</c:v>
                </c:pt>
                <c:pt idx="9">
                  <c:v>165.26172999999997</c:v>
                </c:pt>
                <c:pt idx="10">
                  <c:v>164.82264500000002</c:v>
                </c:pt>
                <c:pt idx="11">
                  <c:v>163.01438199999998</c:v>
                </c:pt>
                <c:pt idx="12">
                  <c:v>160.32753799999998</c:v>
                </c:pt>
                <c:pt idx="13">
                  <c:v>159.07330299999998</c:v>
                </c:pt>
                <c:pt idx="14">
                  <c:v>158.38405599999999</c:v>
                </c:pt>
                <c:pt idx="15">
                  <c:v>155.23894700000002</c:v>
                </c:pt>
                <c:pt idx="16">
                  <c:v>152.70102199999999</c:v>
                </c:pt>
                <c:pt idx="17">
                  <c:v>154.34159699999998</c:v>
                </c:pt>
                <c:pt idx="18">
                  <c:v>153.811544</c:v>
                </c:pt>
                <c:pt idx="19">
                  <c:v>154.36228399999999</c:v>
                </c:pt>
                <c:pt idx="20">
                  <c:v>153.72112399999997</c:v>
                </c:pt>
                <c:pt idx="21">
                  <c:v>152.827473</c:v>
                </c:pt>
                <c:pt idx="22">
                  <c:v>152.51031800000001</c:v>
                </c:pt>
                <c:pt idx="23">
                  <c:v>153.67550299999999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Sheet1!$B$13</c:f>
              <c:strCache>
                <c:ptCount val="1"/>
                <c:pt idx="0">
                  <c:v>LOW COST WEEKEND (9)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Sheet1!$AC$13:$AZ$13</c:f>
              <c:numCache>
                <c:formatCode>General</c:formatCode>
                <c:ptCount val="24"/>
                <c:pt idx="0">
                  <c:v>142.96931999999998</c:v>
                </c:pt>
                <c:pt idx="1">
                  <c:v>141.43347199999999</c:v>
                </c:pt>
                <c:pt idx="2">
                  <c:v>142.28020800000002</c:v>
                </c:pt>
                <c:pt idx="3">
                  <c:v>143.48149599999999</c:v>
                </c:pt>
                <c:pt idx="4">
                  <c:v>145.40290399999998</c:v>
                </c:pt>
                <c:pt idx="5">
                  <c:v>147.07488800000002</c:v>
                </c:pt>
                <c:pt idx="6">
                  <c:v>147.684304</c:v>
                </c:pt>
                <c:pt idx="7">
                  <c:v>148.25808800000001</c:v>
                </c:pt>
                <c:pt idx="8">
                  <c:v>150.44836800000002</c:v>
                </c:pt>
                <c:pt idx="9">
                  <c:v>151.52399199999999</c:v>
                </c:pt>
                <c:pt idx="10">
                  <c:v>150.84208800000002</c:v>
                </c:pt>
                <c:pt idx="11">
                  <c:v>150.01561600000002</c:v>
                </c:pt>
                <c:pt idx="12">
                  <c:v>147.95916</c:v>
                </c:pt>
                <c:pt idx="13">
                  <c:v>145.48259999999999</c:v>
                </c:pt>
                <c:pt idx="14">
                  <c:v>143.21044800000001</c:v>
                </c:pt>
                <c:pt idx="15">
                  <c:v>140.99378400000001</c:v>
                </c:pt>
                <c:pt idx="16">
                  <c:v>139.257744</c:v>
                </c:pt>
                <c:pt idx="17">
                  <c:v>138.946304</c:v>
                </c:pt>
                <c:pt idx="18">
                  <c:v>139.17981599999999</c:v>
                </c:pt>
                <c:pt idx="19">
                  <c:v>138.694976</c:v>
                </c:pt>
                <c:pt idx="20">
                  <c:v>136.40949599999999</c:v>
                </c:pt>
                <c:pt idx="21">
                  <c:v>135.436824</c:v>
                </c:pt>
                <c:pt idx="22">
                  <c:v>135.153944</c:v>
                </c:pt>
                <c:pt idx="23">
                  <c:v>135.62735999999998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9616320"/>
        <c:axId val="359616712"/>
      </c:lineChart>
      <c:catAx>
        <c:axId val="359616320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+mn-ea"/>
                <a:cs typeface="+mn-cs"/>
              </a:defRPr>
            </a:pPr>
            <a:endParaRPr lang="en-US"/>
          </a:p>
        </c:txPr>
        <c:crossAx val="359616712"/>
        <c:crosses val="autoZero"/>
        <c:auto val="1"/>
        <c:lblAlgn val="ctr"/>
        <c:lblOffset val="100"/>
        <c:noMultiLvlLbl val="0"/>
      </c:catAx>
      <c:valAx>
        <c:axId val="359616712"/>
        <c:scaling>
          <c:orientation val="minMax"/>
          <c:max val="220"/>
          <c:min val="1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+mn-ea"/>
                <a:cs typeface="+mn-cs"/>
              </a:defRPr>
            </a:pPr>
            <a:endParaRPr lang="en-US"/>
          </a:p>
        </c:txPr>
        <c:crossAx val="35961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507532699175194E-2"/>
          <c:y val="0.88841021390544805"/>
          <c:w val="0.89039508910574983"/>
          <c:h val="9.9444037106697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Segoe UI Light" panose="020B0502040204020203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0.39811</cdr:y>
    </cdr:from>
    <cdr:to>
      <cdr:x>0.05566</cdr:x>
      <cdr:y>0.48988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2497666"/>
          <a:ext cx="482600" cy="5757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rtlCol="0"/>
        <a:lstStyle xmlns:a="http://schemas.openxmlformats.org/drawingml/2006/main"/>
        <a:p xmlns:a="http://schemas.openxmlformats.org/drawingml/2006/main">
          <a:r>
            <a:rPr lang="en-US" sz="1100"/>
            <a:t>MW</a:t>
          </a:r>
        </a:p>
      </cdr:txBody>
    </cdr:sp>
  </cdr:relSizeAnchor>
  <cdr:relSizeAnchor xmlns:cdr="http://schemas.openxmlformats.org/drawingml/2006/chartDrawing">
    <cdr:from>
      <cdr:x>0.49346</cdr:x>
      <cdr:y>0.83149</cdr:y>
    </cdr:from>
    <cdr:to>
      <cdr:x>0.6087</cdr:x>
      <cdr:y>0.87422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91737" y="4209425"/>
          <a:ext cx="908863" cy="216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Hour (PST)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191F9-8717-428C-945B-91A0BCD304DF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C8EF3-0A66-43AA-9F5A-CD3BB4A2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27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C8EF3-0A66-43AA-9F5A-CD3BB4A227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69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C8EF3-0A66-43AA-9F5A-CD3BB4A227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28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C8EF3-0A66-43AA-9F5A-CD3BB4A227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78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C8EF3-0A66-43AA-9F5A-CD3BB4A227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60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B3A78-FE2B-47B4-9E79-8B1A4E94D98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0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648952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Southern California Edison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4895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86DC542-6CB9-419E-B49C-81182B59E3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05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2539"/>
            <a:ext cx="7886700" cy="841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13640"/>
            <a:ext cx="7886700" cy="5063323"/>
          </a:xfrm>
        </p:spPr>
        <p:txBody>
          <a:bodyPr/>
          <a:lstStyle>
            <a:lvl2pPr marL="685800" indent="-228600">
              <a:buFont typeface="Calibri" panose="020F0502020204030204" pitchFamily="34" charset="0"/>
              <a:buChar char="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Southern California Edison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8650" y="6489520"/>
            <a:ext cx="2057400" cy="365125"/>
          </a:xfrm>
        </p:spPr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27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807869"/>
            <a:ext cx="7886700" cy="3284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092606"/>
            <a:ext cx="7886700" cy="199704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California Edison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8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California Edison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6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9250" y="6489521"/>
            <a:ext cx="3086100" cy="365125"/>
          </a:xfrm>
        </p:spPr>
        <p:txBody>
          <a:bodyPr/>
          <a:lstStyle/>
          <a:p>
            <a:r>
              <a:rPr lang="en-US" dirty="0" smtClean="0"/>
              <a:t>Southern California Edison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82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9250" y="6489521"/>
            <a:ext cx="3086100" cy="365125"/>
          </a:xfrm>
        </p:spPr>
        <p:txBody>
          <a:bodyPr/>
          <a:lstStyle/>
          <a:p>
            <a:r>
              <a:rPr lang="en-US" dirty="0" smtClean="0"/>
              <a:t>Southern California Edison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00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9250" y="6489521"/>
            <a:ext cx="3086100" cy="365125"/>
          </a:xfrm>
        </p:spPr>
        <p:txBody>
          <a:bodyPr/>
          <a:lstStyle/>
          <a:p>
            <a:r>
              <a:rPr lang="en-US" dirty="0" smtClean="0"/>
              <a:t>Southern California Edison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43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480699"/>
            <a:ext cx="9144000" cy="3773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49588"/>
            <a:ext cx="7886700" cy="841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648952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Southern California Edison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4895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86DC542-6CB9-419E-B49C-81182B59E3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61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Thomas@sc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Matinee Pricing </a:t>
            </a:r>
            <a:br>
              <a:rPr lang="en-US" sz="3200" dirty="0" smtClean="0"/>
            </a:br>
            <a:r>
              <a:rPr lang="en-US" sz="3200" dirty="0" smtClean="0"/>
              <a:t>Opt-in Pilot Rate Proposal</a:t>
            </a:r>
            <a:br>
              <a:rPr lang="en-US" sz="3200" dirty="0" smtClean="0"/>
            </a:br>
            <a:r>
              <a:rPr lang="en-US" sz="2000" dirty="0" smtClean="0"/>
              <a:t>(R.13-12-011)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448034"/>
          </a:xfrm>
        </p:spPr>
        <p:txBody>
          <a:bodyPr>
            <a:normAutofit fontScale="92500" lnSpcReduction="20000"/>
          </a:bodyPr>
          <a:lstStyle/>
          <a:p>
            <a:endParaRPr lang="en-US" sz="2000" dirty="0" smtClean="0"/>
          </a:p>
          <a:p>
            <a:r>
              <a:rPr lang="en-US" sz="2000" dirty="0" smtClean="0"/>
              <a:t>Commission Workshop</a:t>
            </a:r>
          </a:p>
          <a:p>
            <a:r>
              <a:rPr lang="en-US" sz="2000" dirty="0" smtClean="0"/>
              <a:t>February 24, 2016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>
                <a:hlinkClick r:id="rId3"/>
              </a:rPr>
              <a:t>Robert.Thomas@sce.com</a:t>
            </a:r>
            <a:endParaRPr lang="en-US" sz="2000" dirty="0" smtClean="0"/>
          </a:p>
          <a:p>
            <a:r>
              <a:rPr lang="en-US" sz="2000" dirty="0" smtClean="0"/>
              <a:t>Manager, Pricing Design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20714"/>
            <a:ext cx="1271171" cy="45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1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Ruling directs utilities to develop an opt-in Matinee pilot tariff that offers more attractive pricing during the Matinee period to non-residential customers</a:t>
            </a:r>
          </a:p>
          <a:p>
            <a:pPr lvl="1"/>
            <a:r>
              <a:rPr lang="en-US" sz="1600" dirty="0" smtClean="0"/>
              <a:t>Matinee </a:t>
            </a:r>
            <a:r>
              <a:rPr lang="en-US" sz="1600" dirty="0"/>
              <a:t>period </a:t>
            </a:r>
            <a:r>
              <a:rPr lang="en-US" sz="1600" dirty="0" smtClean="0"/>
              <a:t>(defined as 10 </a:t>
            </a:r>
            <a:r>
              <a:rPr lang="en-US" sz="1600" dirty="0"/>
              <a:t>a.m. to 4 p.m. during </a:t>
            </a:r>
            <a:r>
              <a:rPr lang="en-US" sz="1600" dirty="0" smtClean="0"/>
              <a:t>Spring) </a:t>
            </a:r>
            <a:r>
              <a:rPr lang="en-US" sz="1600" dirty="0"/>
              <a:t>is aligned with periods when renewable and low-water use energy generation is most </a:t>
            </a:r>
            <a:r>
              <a:rPr lang="en-US" sz="1600" dirty="0" smtClean="0"/>
              <a:t>abundant</a:t>
            </a:r>
          </a:p>
          <a:p>
            <a:pPr lvl="1"/>
            <a:r>
              <a:rPr lang="en-US" sz="1600" dirty="0" smtClean="0"/>
              <a:t>Ruling called for a June 1, 2016 implementation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SCE’s Matinee Pilot Program (MPP) proposal is based on a modified version of the existing Real-Time Pricing (RTP) tariff 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The pilot will operate through two spring seasons and will target customers in four specific customer groups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SCE proposes to establish a memorandum account to track incremental costs associated with the pilot 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In an upcoming September-2016 Rate Design Window (RDW) Application, SCE plans to develop a new RTP rate design to better reflect the long-term projection of market trends and net system profiles</a:t>
            </a:r>
          </a:p>
          <a:p>
            <a:pPr lvl="1"/>
            <a:r>
              <a:rPr lang="en-US" sz="1600" dirty="0"/>
              <a:t>Implementation expected in Q2/Q3-2018 after a Final Decision is reached in the RDW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Southern California Edison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3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Existing Real-Time Pricing Rate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SCE’s RTP tariff provides an hourly pricing rate schedule through a menu of nine pre-defined day types</a:t>
            </a:r>
          </a:p>
          <a:p>
            <a:pPr lvl="1"/>
            <a:r>
              <a:rPr lang="en-US" sz="1800" dirty="0" smtClean="0"/>
              <a:t>Day types are categorized by temperature, season, and weekday or weekend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The applicable day type is known a day in advance based on the National Weather Service (NWS) temperature in Downtown Los Angeles </a:t>
            </a:r>
          </a:p>
          <a:p>
            <a:pPr lvl="1"/>
            <a:r>
              <a:rPr lang="en-US" sz="1800" dirty="0" smtClean="0"/>
              <a:t>Customer notifications generally occur via text, through the Account Representatives, or any NWS-based weather source  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Hourly </a:t>
            </a:r>
            <a:r>
              <a:rPr lang="en-US" sz="2000" dirty="0" err="1" smtClean="0"/>
              <a:t>RTP</a:t>
            </a:r>
            <a:r>
              <a:rPr lang="en-US" sz="2000" dirty="0" smtClean="0"/>
              <a:t> prices are comprised of generation energy and capacity</a:t>
            </a:r>
          </a:p>
          <a:p>
            <a:pPr lvl="1"/>
            <a:r>
              <a:rPr lang="en-US" sz="1800" dirty="0" smtClean="0"/>
              <a:t>Energy prices are based on SCE’s production model runs of hourly energy prices</a:t>
            </a:r>
          </a:p>
          <a:p>
            <a:pPr lvl="1"/>
            <a:r>
              <a:rPr lang="en-US" sz="1800" dirty="0" smtClean="0"/>
              <a:t>Capacity is based on SCE’s GRC Phase 2 valuation, allocated on an hourly Loss of Load Expectation (LOLE) basis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Delivery charges are the same as the Base Rate (Option B) for each rate class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Southern California Edison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3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Tariff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Modify existing </a:t>
            </a:r>
            <a:r>
              <a:rPr lang="en-US" sz="2000" dirty="0" err="1" smtClean="0"/>
              <a:t>RTP</a:t>
            </a:r>
            <a:r>
              <a:rPr lang="en-US" sz="2000" dirty="0"/>
              <a:t> rates </a:t>
            </a:r>
            <a:r>
              <a:rPr lang="en-US" sz="2000" dirty="0" smtClean="0"/>
              <a:t>by replacing </a:t>
            </a:r>
            <a:r>
              <a:rPr lang="en-US" sz="2000" dirty="0"/>
              <a:t>current production cost model marginal energy cost with CAISO day ahead energy price in rate </a:t>
            </a:r>
            <a:r>
              <a:rPr lang="en-US" sz="2000" dirty="0" smtClean="0"/>
              <a:t>design</a:t>
            </a:r>
          </a:p>
          <a:p>
            <a:pPr lvl="1"/>
            <a:r>
              <a:rPr lang="en-US" sz="1600" dirty="0" smtClean="0"/>
              <a:t>Overall rate structure will remain the same: hourly prices that reflect nine different temperature day-types</a:t>
            </a:r>
          </a:p>
          <a:p>
            <a:pPr lvl="1"/>
            <a:r>
              <a:rPr lang="en-US" sz="1600" dirty="0"/>
              <a:t>Retain current capacity valuation and </a:t>
            </a:r>
            <a:r>
              <a:rPr lang="en-US" sz="1600" dirty="0" smtClean="0"/>
              <a:t>allocation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The resulting rate reflects reduced energy prices in the </a:t>
            </a:r>
            <a:r>
              <a:rPr lang="en-US" sz="2000" dirty="0"/>
              <a:t>M</a:t>
            </a:r>
            <a:r>
              <a:rPr lang="en-US" sz="2000" dirty="0" smtClean="0"/>
              <a:t>atinee periods</a:t>
            </a:r>
          </a:p>
          <a:p>
            <a:pPr lvl="1"/>
            <a:r>
              <a:rPr lang="en-US" sz="1600" dirty="0" smtClean="0"/>
              <a:t>Approximately 30% less than the production model values in the Matinee periods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Open </a:t>
            </a:r>
            <a:r>
              <a:rPr lang="en-US" sz="2000" dirty="0"/>
              <a:t>to </a:t>
            </a:r>
            <a:r>
              <a:rPr lang="en-US" sz="2000" dirty="0" smtClean="0"/>
              <a:t>Bundled Service non-residential customers with </a:t>
            </a:r>
            <a:r>
              <a:rPr lang="en-US" sz="2000" dirty="0"/>
              <a:t>monthly demands </a:t>
            </a:r>
            <a:r>
              <a:rPr lang="en-US" sz="2000" dirty="0" smtClean="0"/>
              <a:t>of </a:t>
            </a:r>
            <a:r>
              <a:rPr lang="en-US" sz="2000" dirty="0"/>
              <a:t>200kW and </a:t>
            </a:r>
            <a:r>
              <a:rPr lang="en-US" sz="2000" dirty="0" smtClean="0"/>
              <a:t>above</a:t>
            </a:r>
          </a:p>
          <a:p>
            <a:pPr lvl="1"/>
            <a:r>
              <a:rPr lang="en-US" sz="1600" dirty="0" smtClean="0"/>
              <a:t>For cost containment and scheduling considerations, the pilot program excludes customers participating in NEM, DR programs, Standby, or other rate options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r>
              <a:rPr lang="en-US" sz="2000" dirty="0"/>
              <a:t>The pilot will target the following customer groups:</a:t>
            </a:r>
          </a:p>
          <a:p>
            <a:pPr lvl="1"/>
            <a:r>
              <a:rPr lang="en-US" sz="1600" dirty="0"/>
              <a:t>Agricultural &amp; Pumping</a:t>
            </a:r>
          </a:p>
          <a:p>
            <a:pPr lvl="1"/>
            <a:r>
              <a:rPr lang="en-US" sz="1600" dirty="0"/>
              <a:t>Water Agencies</a:t>
            </a:r>
          </a:p>
          <a:p>
            <a:pPr lvl="1"/>
            <a:r>
              <a:rPr lang="en-US" sz="1600" dirty="0"/>
              <a:t>Electric Vehicle &amp; Energy Storage</a:t>
            </a:r>
          </a:p>
          <a:p>
            <a:pPr lvl="1"/>
            <a:r>
              <a:rPr lang="en-US" sz="1600" dirty="0"/>
              <a:t>Existing RTP customers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Southern California Edison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6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Tariff </a:t>
            </a:r>
            <a:r>
              <a:rPr lang="en-US" dirty="0" smtClean="0"/>
              <a:t>Proposal </a:t>
            </a:r>
            <a:r>
              <a:rPr lang="en-US" sz="2400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936" y="1113640"/>
            <a:ext cx="8262372" cy="5225614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The pilot will be limited to 200 </a:t>
            </a:r>
            <a:r>
              <a:rPr lang="en-US" sz="2000" dirty="0" smtClean="0"/>
              <a:t>participants</a:t>
            </a:r>
            <a:endParaRPr lang="en-US" sz="2000" dirty="0" smtClean="0"/>
          </a:p>
          <a:p>
            <a:pPr lvl="1">
              <a:lnSpc>
                <a:spcPct val="110000"/>
              </a:lnSpc>
            </a:pPr>
            <a:r>
              <a:rPr lang="en-US" sz="1600" dirty="0"/>
              <a:t>The population of the four targeted groups represents </a:t>
            </a:r>
            <a:r>
              <a:rPr lang="en-US" sz="1600" dirty="0" smtClean="0"/>
              <a:t>approximately 2,000 </a:t>
            </a:r>
            <a:r>
              <a:rPr lang="en-US" sz="1600" dirty="0"/>
              <a:t>customers</a:t>
            </a:r>
          </a:p>
          <a:p>
            <a:pPr lvl="1">
              <a:lnSpc>
                <a:spcPct val="110000"/>
              </a:lnSpc>
            </a:pPr>
            <a:r>
              <a:rPr lang="en-US" sz="1600" dirty="0" smtClean="0"/>
              <a:t>Currently, approximately 180 customers are served on the existing RTP rate with a group </a:t>
            </a:r>
            <a:r>
              <a:rPr lang="en-US" sz="1600" dirty="0"/>
              <a:t>diversified peak </a:t>
            </a:r>
            <a:r>
              <a:rPr lang="en-US" sz="1600" dirty="0" smtClean="0"/>
              <a:t>of 200 MW</a:t>
            </a:r>
            <a:endParaRPr lang="en-US" sz="1600" dirty="0"/>
          </a:p>
          <a:p>
            <a:pPr lvl="2"/>
            <a:endParaRPr lang="en-US" sz="1400" dirty="0" smtClean="0"/>
          </a:p>
          <a:p>
            <a:r>
              <a:rPr lang="en-US" sz="2000" dirty="0" smtClean="0"/>
              <a:t>Duration </a:t>
            </a:r>
            <a:r>
              <a:rPr lang="en-US" sz="2000" dirty="0"/>
              <a:t>of </a:t>
            </a:r>
            <a:r>
              <a:rPr lang="en-US" sz="2000" dirty="0" smtClean="0"/>
              <a:t>the pilot will be for two </a:t>
            </a:r>
            <a:r>
              <a:rPr lang="en-US" sz="2000" dirty="0"/>
              <a:t>spring </a:t>
            </a:r>
            <a:r>
              <a:rPr lang="en-US" sz="2000" dirty="0"/>
              <a:t>seasons and expire on June 1, 2018</a:t>
            </a:r>
            <a:endParaRPr lang="en-US" sz="2000" dirty="0" smtClean="0"/>
          </a:p>
          <a:p>
            <a:pPr lvl="1">
              <a:lnSpc>
                <a:spcPct val="100000"/>
              </a:lnSpc>
            </a:pPr>
            <a:r>
              <a:rPr lang="en-US" sz="1600" dirty="0"/>
              <a:t>Participating customers can </a:t>
            </a:r>
            <a:r>
              <a:rPr lang="en-US" sz="1600" dirty="0" smtClean="0"/>
              <a:t>opt-out </a:t>
            </a:r>
            <a:r>
              <a:rPr lang="en-US" sz="1600" dirty="0"/>
              <a:t>but cannot </a:t>
            </a:r>
            <a:r>
              <a:rPr lang="en-US" sz="1600" dirty="0" smtClean="0"/>
              <a:t>re-enter </a:t>
            </a:r>
            <a:r>
              <a:rPr lang="en-US" sz="1600" dirty="0"/>
              <a:t>the </a:t>
            </a:r>
            <a:r>
              <a:rPr lang="en-US" sz="1600" dirty="0" smtClean="0"/>
              <a:t>pilot program</a:t>
            </a:r>
            <a:endParaRPr lang="en-US" sz="1600" dirty="0"/>
          </a:p>
          <a:p>
            <a:pPr lvl="1">
              <a:lnSpc>
                <a:spcPct val="100000"/>
              </a:lnSpc>
            </a:pPr>
            <a:r>
              <a:rPr lang="en-US" sz="1600" dirty="0"/>
              <a:t>Bill protection will not be provided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No incentives for signing up</a:t>
            </a:r>
          </a:p>
          <a:p>
            <a:pPr lvl="2"/>
            <a:endParaRPr lang="en-US" sz="1600" dirty="0"/>
          </a:p>
          <a:p>
            <a:r>
              <a:rPr lang="en-US" sz="2000" dirty="0" smtClean="0"/>
              <a:t>Upon </a:t>
            </a:r>
            <a:r>
              <a:rPr lang="en-US" sz="2000" dirty="0"/>
              <a:t>receiving a final </a:t>
            </a:r>
            <a:r>
              <a:rPr lang="en-US" sz="2000" dirty="0" smtClean="0"/>
              <a:t>Commission decision, the pilot will take 9-12 months to implement </a:t>
            </a:r>
          </a:p>
          <a:p>
            <a:pPr lvl="1"/>
            <a:r>
              <a:rPr lang="en-US" sz="1600" dirty="0" smtClean="0"/>
              <a:t>Outreach will start no later than the quarter prior to implementation </a:t>
            </a:r>
          </a:p>
          <a:p>
            <a:pPr lvl="2"/>
            <a:endParaRPr lang="en-US" sz="1200" dirty="0" smtClean="0"/>
          </a:p>
          <a:p>
            <a:r>
              <a:rPr lang="en-US" sz="2000" dirty="0" smtClean="0"/>
              <a:t>The memorandum </a:t>
            </a:r>
            <a:r>
              <a:rPr lang="en-US" sz="2000" dirty="0"/>
              <a:t>account </a:t>
            </a:r>
            <a:r>
              <a:rPr lang="en-US" sz="2000" dirty="0" smtClean="0"/>
              <a:t>will </a:t>
            </a:r>
            <a:r>
              <a:rPr lang="en-US" sz="2000" dirty="0"/>
              <a:t>track incremental </a:t>
            </a:r>
            <a:r>
              <a:rPr lang="en-US" sz="2000" dirty="0" smtClean="0"/>
              <a:t>costs: </a:t>
            </a:r>
          </a:p>
          <a:p>
            <a:pPr lvl="1"/>
            <a:r>
              <a:rPr lang="en-US" sz="1600" dirty="0" smtClean="0"/>
              <a:t>IT and billing system changes</a:t>
            </a:r>
          </a:p>
          <a:p>
            <a:pPr lvl="1"/>
            <a:r>
              <a:rPr lang="en-US" sz="1600" dirty="0" smtClean="0"/>
              <a:t>Marketing, outreach, and recruitment 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Southern California Edison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22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Current RTP Rate</a:t>
            </a:r>
            <a:r>
              <a:rPr lang="en-US" sz="2800" dirty="0"/>
              <a:t>:  TOU-PA-3-RTP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 </a:t>
            </a:r>
            <a:r>
              <a:rPr lang="en-US" sz="1400" dirty="0" smtClean="0"/>
              <a:t>- Illustrative Utility-Retained Generation (URG) Rates ($/kWh)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Southern California Edison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4772" y="3648550"/>
            <a:ext cx="1118934" cy="9116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27610" y="5922851"/>
            <a:ext cx="75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u="sng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Rate levels shown reflect </a:t>
            </a:r>
            <a:r>
              <a:rPr lang="en-US" sz="800" u="sng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only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 the Utility-Retained Generation (URG) rates.  Total RTP rate comprises the following charges:  URG + DWREC + Delivery (Base Rate)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Temperature Day-Types reflect average temperatures 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for years 2007 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– 2011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8939" y="1354293"/>
            <a:ext cx="7886700" cy="455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26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Proposed RTP </a:t>
            </a:r>
            <a:r>
              <a:rPr lang="en-US" sz="2800" dirty="0"/>
              <a:t>Pilot </a:t>
            </a:r>
            <a:r>
              <a:rPr lang="en-US" sz="2800" dirty="0" smtClean="0"/>
              <a:t>Rate:  TOU-PA-3-RTP-MPP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/>
              <a:t> </a:t>
            </a:r>
            <a:r>
              <a:rPr lang="en-US" sz="1400" dirty="0"/>
              <a:t>- Illustrative Utility-Retained Generation (URG) Rates ($/kWh)</a:t>
            </a:r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Southern California Edison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7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31267" y="5814919"/>
            <a:ext cx="7356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u="sng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Rate 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levels shown reflect </a:t>
            </a:r>
            <a:r>
              <a:rPr lang="en-US" sz="800" u="sng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only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 the Utility-Retained Generation (URG) rates.  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Total RTP 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rate comprises the 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following charges: 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URG + 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DWREC 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+ Delivery 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(Base Rate)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Temperature Day-Types reflect average temperatures 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for years 2007 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– 2011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Matinee 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Period:  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10 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a.m. to 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4 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p.m. 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</a:rPr>
              <a:t>during Spring</a:t>
            </a:r>
            <a:endParaRPr lang="en-US" sz="800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4772" y="3648550"/>
            <a:ext cx="1118934" cy="911676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8404" y="1344677"/>
            <a:ext cx="7886700" cy="452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9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Current RTP Customers’ Usage Pattern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600" dirty="0" smtClean="0"/>
              <a:t>- 2014 Hourly </a:t>
            </a:r>
            <a:r>
              <a:rPr lang="en-US" sz="1600" dirty="0"/>
              <a:t>Load </a:t>
            </a:r>
            <a:r>
              <a:rPr lang="en-US" sz="1600" dirty="0" smtClean="0"/>
              <a:t>Profiles by Day-Type for All Rate Groups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Southern California Edison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984686"/>
              </p:ext>
            </p:extLst>
          </p:nvPr>
        </p:nvGraphicFramePr>
        <p:xfrm>
          <a:off x="384464" y="831273"/>
          <a:ext cx="8395854" cy="5564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465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673" y="396300"/>
            <a:ext cx="7886700" cy="6114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Glossary of Acronyms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Segoe UI Ligh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483956"/>
              </p:ext>
            </p:extLst>
          </p:nvPr>
        </p:nvGraphicFramePr>
        <p:xfrm>
          <a:off x="473726" y="1043207"/>
          <a:ext cx="8295702" cy="53435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77722"/>
                <a:gridCol w="6617980"/>
              </a:tblGrid>
              <a:tr h="3177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Acronym</a:t>
                      </a:r>
                      <a:endParaRPr lang="en-US" sz="11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Definition</a:t>
                      </a:r>
                      <a:endParaRPr lang="en-US" sz="11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CAISO / ISO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California Independent System Operator / Independent System Operator </a:t>
                      </a: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CPUC / Commission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California</a:t>
                      </a:r>
                      <a:r>
                        <a:rPr lang="en-US" sz="1100" b="0" kern="1200" baseline="0" dirty="0" smtClean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Public Utilities Commission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DR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Demand</a:t>
                      </a:r>
                      <a:r>
                        <a:rPr lang="en-US" sz="1100" b="0" kern="1200" baseline="0" dirty="0" smtClean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Response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DWREC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Department of Water Resources</a:t>
                      </a:r>
                      <a:r>
                        <a:rPr lang="en-US" sz="1100" b="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Energy Credit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GRC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General</a:t>
                      </a:r>
                      <a:r>
                        <a:rPr lang="en-US" sz="1100" b="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Rate Case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LOLE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Loss of Load Expectation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MPP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Matinee Pilot Program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MW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Megawatt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NEM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Net Energy Metering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NWS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National Weather Service 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PA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Agricultural &amp; Pumping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PST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Pacific</a:t>
                      </a:r>
                      <a:r>
                        <a:rPr lang="en-US" sz="1100" b="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Standard Time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RDW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Rate Design Window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RTP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Real-Time Pricing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31778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TOU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Time-of-Use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252320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URG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Utility-Retained Generation </a:t>
                      </a:r>
                      <a:endParaRPr lang="en-US" sz="11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C542-6CB9-419E-B49C-81182B59E367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Southern California Edison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1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ne Voice Colors">
      <a:dk1>
        <a:srgbClr val="417300"/>
      </a:dk1>
      <a:lt1>
        <a:srgbClr val="FFFFFF"/>
      </a:lt1>
      <a:dk2>
        <a:srgbClr val="444444"/>
      </a:dk2>
      <a:lt2>
        <a:srgbClr val="BBBBBB"/>
      </a:lt2>
      <a:accent1>
        <a:srgbClr val="D3222A"/>
      </a:accent1>
      <a:accent2>
        <a:srgbClr val="EF8200"/>
      </a:accent2>
      <a:accent3>
        <a:srgbClr val="FDD475"/>
      </a:accent3>
      <a:accent4>
        <a:srgbClr val="A3D869"/>
      </a:accent4>
      <a:accent5>
        <a:srgbClr val="00C4DF"/>
      </a:accent5>
      <a:accent6>
        <a:srgbClr val="005ABB"/>
      </a:accent6>
      <a:hlink>
        <a:srgbClr val="567632"/>
      </a:hlink>
      <a:folHlink>
        <a:srgbClr val="8CB7C7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5da448-bf9c-43e8-8676-7e88d583ded9"/>
    <cf0f9a78bd504807a2e2623e4631b3fa xmlns="e45da448-bf9c-43e8-8676-7e88d583ded9">
      <Terms xmlns="http://schemas.microsoft.com/office/infopath/2007/PartnerControls"/>
    </cf0f9a78bd504807a2e2623e4631b3fa>
    <h19982cb4b68468f87fd990f143edc70 xmlns="e45da448-bf9c-43e8-8676-7e88d583ded9">
      <Terms xmlns="http://schemas.microsoft.com/office/infopath/2007/PartnerControls"/>
    </h19982cb4b68468f87fd990f143edc70>
    <Corp_x0020_Comm_x0020_Category xmlns="63600e59-2f3d-4a39-80d3-f2ad0eb34d8b" xsi:nil="true"/>
    <p966c3bd56b4429f8be8750bc2889a10 xmlns="e45da448-bf9c-43e8-8676-7e88d583ded9">
      <Terms xmlns="http://schemas.microsoft.com/office/infopath/2007/PartnerControls"/>
    </p966c3bd56b4429f8be8750bc2889a10>
    <f9aed1f06563484a9c8b1924b0b46f03 xmlns="e45da448-bf9c-43e8-8676-7e88d583ded9">
      <Terms xmlns="http://schemas.microsoft.com/office/infopath/2007/PartnerControls"/>
    </f9aed1f06563484a9c8b1924b0b46f03>
    <Style_x0020_Guides xmlns="63600e59-2f3d-4a39-80d3-f2ad0eb34d8b" xsi:nil="true"/>
    <b01666ef1c1d4feda5610ef2152091e3 xmlns="e45da448-bf9c-43e8-8676-7e88d583ded9">
      <Terms xmlns="http://schemas.microsoft.com/office/infopath/2007/PartnerControls"/>
    </b01666ef1c1d4feda5610ef2152091e3>
    <Sub_x0020_Category xmlns="63600e59-2f3d-4a39-80d3-f2ad0eb34d8b" xsi:nil="true"/>
    <Portal_x0020_Page xmlns="63600e59-2f3d-4a39-80d3-f2ad0eb34d8b">One Voice</Portal_x0020_Page>
  </documentManagement>
</p:properties>
</file>

<file path=customXml/item2.xml><?xml version="1.0" encoding="utf-8"?>
<?mso-contentType ?>
<SharedContentType xmlns="Microsoft.SharePoint.Taxonomy.ContentTypeSync" SourceId="1da7e81d-6ea8-45c5-b51f-f6fb8dd5843f" ContentTypeId="0x0101000126D57F6C1098408AE9C97F7ECFC4C705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Corporate Communications" ma:contentTypeID="0x0101000126D57F6C1098408AE9C97F7ECFC4C705003671F69DB06A45209843DA6A751581A900FDBD1DEEAFDE8441A4EC4052293B1490" ma:contentTypeVersion="65" ma:contentTypeDescription="Publishing Documents" ma:contentTypeScope="" ma:versionID="f8286d48c97e7ea03befb73e6fc67d28">
  <xsd:schema xmlns:xsd="http://www.w3.org/2001/XMLSchema" xmlns:xs="http://www.w3.org/2001/XMLSchema" xmlns:p="http://schemas.microsoft.com/office/2006/metadata/properties" xmlns:ns2="e45da448-bf9c-43e8-8676-7e88d583ded9" xmlns:ns3="63600e59-2f3d-4a39-80d3-f2ad0eb34d8b" xmlns:ns4="bdaa2eb3-d6f9-44e9-b55a-7fd779769d20" targetNamespace="http://schemas.microsoft.com/office/2006/metadata/properties" ma:root="true" ma:fieldsID="e38f789ea094ffedca3763bbee4b6197" ns2:_="" ns3:_="" ns4:_="">
    <xsd:import namespace="e45da448-bf9c-43e8-8676-7e88d583ded9"/>
    <xsd:import namespace="63600e59-2f3d-4a39-80d3-f2ad0eb34d8b"/>
    <xsd:import namespace="bdaa2eb3-d6f9-44e9-b55a-7fd779769d20"/>
    <xsd:element name="properties">
      <xsd:complexType>
        <xsd:sequence>
          <xsd:element name="documentManagement">
            <xsd:complexType>
              <xsd:all>
                <xsd:element ref="ns2:TaxCatchAllLabel" minOccurs="0"/>
                <xsd:element ref="ns2:p966c3bd56b4429f8be8750bc2889a10" minOccurs="0"/>
                <xsd:element ref="ns2:h19982cb4b68468f87fd990f143edc70" minOccurs="0"/>
                <xsd:element ref="ns2:cf0f9a78bd504807a2e2623e4631b3fa" minOccurs="0"/>
                <xsd:element ref="ns2:b01666ef1c1d4feda5610ef2152091e3" minOccurs="0"/>
                <xsd:element ref="ns2:TaxCatchAll" minOccurs="0"/>
                <xsd:element ref="ns3:Corp_x0020_Comm_x0020_Category" minOccurs="0"/>
                <xsd:element ref="ns3:Style_x0020_Guides" minOccurs="0"/>
                <xsd:element ref="ns2:f9aed1f06563484a9c8b1924b0b46f03" minOccurs="0"/>
                <xsd:element ref="ns4:SharedWithUsers" minOccurs="0"/>
                <xsd:element ref="ns4:SharingHintHash" minOccurs="0"/>
                <xsd:element ref="ns4:SharedWithDetails" minOccurs="0"/>
                <xsd:element ref="ns3:Sub_x0020_Category" minOccurs="0"/>
                <xsd:element ref="ns3:Portal_x0020_P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5da448-bf9c-43e8-8676-7e88d583ded9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Taxonomy Catch All Column1" ma:hidden="true" ma:list="{9e01fd54-2576-46b2-9ebc-1141958b4bcf}" ma:internalName="TaxCatchAllLabel" ma:readOnly="true" ma:showField="CatchAllDataLabel" ma:web="bdaa2eb3-d6f9-44e9-b55a-7fd779769d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966c3bd56b4429f8be8750bc2889a10" ma:index="12" nillable="true" ma:taxonomy="true" ma:internalName="p966c3bd56b4429f8be8750bc2889a10" ma:taxonomyFieldName="SCE_x0020_Handling_x0020_Classifications" ma:displayName="SCE Handling Classifications" ma:default="" ma:fieldId="{9966c3bd-56b4-429f-8be8-750bc2889a10}" ma:taxonomyMulti="true" ma:sspId="1da7e81d-6ea8-45c5-b51f-f6fb8dd5843f" ma:termSetId="5d17f32d-b94c-400c-8e7d-4f26f0d0cc7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19982cb4b68468f87fd990f143edc70" ma:index="13" nillable="true" ma:taxonomy="true" ma:internalName="h19982cb4b68468f87fd990f143edc70" ma:taxonomyFieldName="SCEDocumentType" ma:displayName="SCE Document Type" ma:default="" ma:fieldId="{119982cb-4b68-468f-87fd-990f143edc70}" ma:sspId="1da7e81d-6ea8-45c5-b51f-f6fb8dd5843f" ma:termSetId="1926f50e-84fd-413b-9323-8cb7129deefd" ma:anchorId="a2dcb3dd-4497-4c3b-b4f4-397af68b8279" ma:open="false" ma:isKeyword="false">
      <xsd:complexType>
        <xsd:sequence>
          <xsd:element ref="pc:Terms" minOccurs="0" maxOccurs="1"/>
        </xsd:sequence>
      </xsd:complexType>
    </xsd:element>
    <xsd:element name="cf0f9a78bd504807a2e2623e4631b3fa" ma:index="14" nillable="true" ma:taxonomy="true" ma:internalName="cf0f9a78bd504807a2e2623e4631b3fa" ma:taxonomyFieldName="SCE_x0020_Access_x0020_Classification" ma:displayName="SCE Access Classification" ma:default="" ma:fieldId="{cf0f9a78-bd50-4807-a2e2-623e4631b3fa}" ma:sspId="1da7e81d-6ea8-45c5-b51f-f6fb8dd5843f" ma:termSetId="0cd2d6f6-43b5-4d7b-8dc6-eb8f0e52307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01666ef1c1d4feda5610ef2152091e3" ma:index="16" nillable="true" ma:taxonomy="true" ma:internalName="b01666ef1c1d4feda5610ef2152091e3" ma:taxonomyFieldName="SCE_x0020_Owner" ma:displayName="SCE Owner" ma:default="" ma:fieldId="{b01666ef-1c1d-4fed-a561-0ef2152091e3}" ma:sspId="1da7e81d-6ea8-45c5-b51f-f6fb8dd5843f" ma:termSetId="b7152481-c1a6-4cbc-91c8-07324562858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9e01fd54-2576-46b2-9ebc-1141958b4bcf}" ma:internalName="TaxCatchAll" ma:showField="CatchAllData" ma:web="bdaa2eb3-d6f9-44e9-b55a-7fd779769d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9aed1f06563484a9c8b1924b0b46f03" ma:index="21" nillable="true" ma:taxonomy="true" ma:internalName="f9aed1f06563484a9c8b1924b0b46f03" ma:taxonomyFieldName="SCE_x0020_Reference_x0020_Materials" ma:displayName="SCE Reference Materials" ma:default="" ma:fieldId="{f9aed1f0-6563-484a-9c8b-1924b0b46f03}" ma:sspId="1da7e81d-6ea8-45c5-b51f-f6fb8dd5843f" ma:termSetId="60b09401-01df-4511-93b7-93681a7d0f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00e59-2f3d-4a39-80d3-f2ad0eb34d8b" elementFormDefault="qualified">
    <xsd:import namespace="http://schemas.microsoft.com/office/2006/documentManagement/types"/>
    <xsd:import namespace="http://schemas.microsoft.com/office/infopath/2007/PartnerControls"/>
    <xsd:element name="Corp_x0020_Comm_x0020_Category" ma:index="18" nillable="true" ma:displayName="Corp Comm Category" ma:format="Dropdown" ma:internalName="Corp_x0020_Comm_x0020_Category" ma:readOnly="false">
      <xsd:simpleType>
        <xsd:restriction base="dms:Choice">
          <xsd:enumeration value="Fact Sheet"/>
          <xsd:enumeration value="Form"/>
          <xsd:enumeration value="One-Pager"/>
          <xsd:enumeration value="Policy"/>
          <xsd:enumeration value="Style Guide"/>
          <xsd:enumeration value="Tools &amp; Resources"/>
          <xsd:enumeration value="Messaging"/>
          <xsd:enumeration value="Safety Memorial Day Poster"/>
          <xsd:enumeration value="Safety Memorial Day Tools"/>
          <xsd:enumeration value="Job Aid"/>
        </xsd:restriction>
      </xsd:simpleType>
    </xsd:element>
    <xsd:element name="Style_x0020_Guides" ma:index="19" nillable="true" ma:displayName="Guides" ma:format="Dropdown" ma:internalName="Style_x0020_Guides" ma:readOnly="false">
      <xsd:simpleType>
        <xsd:restriction base="dms:Choice">
          <xsd:enumeration value="Portal"/>
          <xsd:enumeration value="Brand"/>
          <xsd:enumeration value="Outage Messaging"/>
          <xsd:enumeration value="About Edison"/>
          <xsd:enumeration value="Safety"/>
          <xsd:enumeration value="Rates &amp; Policy"/>
        </xsd:restriction>
      </xsd:simpleType>
    </xsd:element>
    <xsd:element name="Sub_x0020_Category" ma:index="25" nillable="true" ma:displayName="Sub Category" ma:format="Dropdown" ma:internalName="Sub_x0020_Category">
      <xsd:simpleType>
        <xsd:restriction base="dms:Choice">
          <xsd:enumeration value="Style Guides"/>
          <xsd:enumeration value="Industry Standards"/>
          <xsd:enumeration value="Readability"/>
          <xsd:enumeration value="PowerPoint Templates"/>
          <xsd:enumeration value="Clip Art"/>
        </xsd:restriction>
      </xsd:simpleType>
    </xsd:element>
    <xsd:element name="Portal_x0020_Page" ma:index="26" nillable="true" ma:displayName="Portal Page" ma:format="Dropdown" ma:internalName="Portal_x0020_Page">
      <xsd:simpleType>
        <xsd:restriction base="dms:Choice">
          <xsd:enumeration value="Corp Comm"/>
          <xsd:enumeration value="Community Investment"/>
          <xsd:enumeration value="One Voice"/>
          <xsd:enumeration value="Safety Memorial Day"/>
          <xsd:enumeration value="O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a2eb3-d6f9-44e9-b55a-7fd779769d20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23" nillable="true" ma:displayName="Sharing Hint Hash" ma:internalName="SharingHintHash" ma:readOnly="true">
      <xsd:simpleType>
        <xsd:restriction base="dms:Text"/>
      </xsd:simple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C509C6-FB36-44B5-9672-E8C4683FE37A}">
  <ds:schemaRefs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bdaa2eb3-d6f9-44e9-b55a-7fd779769d20"/>
    <ds:schemaRef ds:uri="http://schemas.microsoft.com/office/2006/documentManagement/types"/>
    <ds:schemaRef ds:uri="e45da448-bf9c-43e8-8676-7e88d583ded9"/>
    <ds:schemaRef ds:uri="http://www.w3.org/XML/1998/namespace"/>
    <ds:schemaRef ds:uri="http://schemas.openxmlformats.org/package/2006/metadata/core-properties"/>
    <ds:schemaRef ds:uri="63600e59-2f3d-4a39-80d3-f2ad0eb34d8b"/>
  </ds:schemaRefs>
</ds:datastoreItem>
</file>

<file path=customXml/itemProps2.xml><?xml version="1.0" encoding="utf-8"?>
<ds:datastoreItem xmlns:ds="http://schemas.openxmlformats.org/officeDocument/2006/customXml" ds:itemID="{A3A7188F-0BD3-460B-9F1A-7D6EB1813BB0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DC51AF4-801D-4AD4-9AF1-9DE800FD481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3F7FF8E-6D89-4552-8C2C-5CAF451A77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5da448-bf9c-43e8-8676-7e88d583ded9"/>
    <ds:schemaRef ds:uri="63600e59-2f3d-4a39-80d3-f2ad0eb34d8b"/>
    <ds:schemaRef ds:uri="bdaa2eb3-d6f9-44e9-b55a-7fd779769d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905</TotalTime>
  <Words>806</Words>
  <Application>Microsoft Office PowerPoint</Application>
  <PresentationFormat>On-screen Show (4:3)</PresentationFormat>
  <Paragraphs>133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Segoe UI</vt:lpstr>
      <vt:lpstr>Segoe UI Light</vt:lpstr>
      <vt:lpstr>Tahoma</vt:lpstr>
      <vt:lpstr>Office Theme</vt:lpstr>
      <vt:lpstr>Matinee Pricing  Opt-in Pilot Rate Proposal (R.13-12-011)</vt:lpstr>
      <vt:lpstr>Introduction </vt:lpstr>
      <vt:lpstr>Existing Real-Time Pricing Rate Structure</vt:lpstr>
      <vt:lpstr>Summary of Tariff Proposal</vt:lpstr>
      <vt:lpstr>Summary of Tariff Proposal (cont.)</vt:lpstr>
      <vt:lpstr>Current RTP Rate:  TOU-PA-3-RTP     - Illustrative Utility-Retained Generation (URG) Rates ($/kWh)</vt:lpstr>
      <vt:lpstr>Proposed RTP Pilot Rate:  TOU-PA-3-RTP-MPP  - Illustrative Utility-Retained Generation (URG) Rates ($/kWh)</vt:lpstr>
      <vt:lpstr>Current RTP Customers’ Usage Pattern - 2014 Hourly Load Profiles by Day-Type for All Rate Groups </vt:lpstr>
      <vt:lpstr>Glossary of Acronyms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SCE-OneVoice-generic-template.pptx</dc:title>
  <dc:creator>Edward Hume</dc:creator>
  <cp:lastModifiedBy>San Ea</cp:lastModifiedBy>
  <cp:revision>207</cp:revision>
  <dcterms:created xsi:type="dcterms:W3CDTF">2015-05-07T18:04:48Z</dcterms:created>
  <dcterms:modified xsi:type="dcterms:W3CDTF">2016-02-24T19:10:07Z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0x0101000126D57F6C1098408AE9C97F7ECFC4C705003671F69DB06A45209843DA6A751581A900FDBD1DEEAFDE8441A4EC4052293B1490</vt:lpwstr>
  </property>
  <property fmtid="{D5CDD505-2E9C-101B-9397-08002B2CF9AE}" pid="3" name="SCEDocumentType">
    <vt:lpwstr/>
  </property>
  <property fmtid="{D5CDD505-2E9C-101B-9397-08002B2CF9AE}" pid="4" name="SCE Handling Classifications">
    <vt:lpwstr/>
  </property>
  <property fmtid="{D5CDD505-2E9C-101B-9397-08002B2CF9AE}" pid="5" name="SCE Access Classification">
    <vt:lpwstr/>
  </property>
  <property fmtid="{D5CDD505-2E9C-101B-9397-08002B2CF9AE}" pid="6" name="SCE Reference Materials">
    <vt:lpwstr/>
  </property>
  <property fmtid="{D5CDD505-2E9C-101B-9397-08002B2CF9AE}" pid="7" name="SCE Owner">
    <vt:lpwstr/>
  </property>
</Properties>
</file>