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74" r:id="rId4"/>
    <p:sldId id="270" r:id="rId5"/>
    <p:sldId id="269" r:id="rId6"/>
    <p:sldId id="277" r:id="rId7"/>
    <p:sldId id="273" r:id="rId8"/>
    <p:sldId id="272" r:id="rId9"/>
    <p:sldId id="271" r:id="rId10"/>
    <p:sldId id="275" r:id="rId11"/>
  </p:sldIdLst>
  <p:sldSz cx="9144000" cy="6858000" type="screen4x3"/>
  <p:notesSz cx="6856413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e Torres" initials="" lastIdx="10" clrIdx="0"/>
  <p:cmAuthor id="1" name="Cynthia" initials="C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3130" autoAdjust="0"/>
  </p:normalViewPr>
  <p:slideViewPr>
    <p:cSldViewPr>
      <p:cViewPr>
        <p:scale>
          <a:sx n="76" d="100"/>
          <a:sy n="76" d="100"/>
        </p:scale>
        <p:origin x="-2416" y="-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112" cy="4647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714" y="0"/>
            <a:ext cx="2971112" cy="4647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503B5-559F-4703-862B-6AF3049AF9C3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459"/>
            <a:ext cx="2971112" cy="4647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714" y="8828459"/>
            <a:ext cx="2971112" cy="4647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F47D0-7166-4EC7-888F-1C0C2362E9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02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A6461-30C7-4249-8644-EBDFA722CA08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4838"/>
            <a:ext cx="5484813" cy="4183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08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025" y="882808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E9AAD-BD18-6146-8667-A14D99441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8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4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9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34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61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01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60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51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E9AAD-BD18-6146-8667-A14D99441F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6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A1EA2DC-42A2-49BF-B436-DEE9B7B141BD}" type="datetimeFigureOut">
              <a:rPr lang="en-US" smtClean="0"/>
              <a:t>4/6/16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BBA682F-421C-489F-A62C-6CD8A6A0E08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9144000" cy="3505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cs typeface="Arial" panose="020B0604020202020204" pitchFamily="34" charset="0"/>
              </a:rPr>
              <a:t/>
            </a:r>
            <a:br>
              <a:rPr lang="en-US" b="1" dirty="0" smtClean="0">
                <a:cs typeface="Arial" panose="020B0604020202020204" pitchFamily="34" charset="0"/>
              </a:rPr>
            </a:br>
            <a:r>
              <a:rPr lang="en-US" b="1" dirty="0">
                <a:cs typeface="Arial" panose="020B0604020202020204" pitchFamily="34" charset="0"/>
              </a:rPr>
              <a:t> </a:t>
            </a:r>
            <a:r>
              <a:rPr lang="en-US" b="1" dirty="0" smtClean="0">
                <a:cs typeface="Arial" panose="020B0604020202020204" pitchFamily="34" charset="0"/>
              </a:rPr>
              <a:t>R. 13-12-011: </a:t>
            </a:r>
            <a:r>
              <a:rPr lang="en-US" b="1" dirty="0" smtClean="0"/>
              <a:t>Track </a:t>
            </a:r>
            <a:r>
              <a:rPr lang="en-US" b="1" dirty="0"/>
              <a:t>3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/>
              <a:t>Water Energy </a:t>
            </a:r>
            <a:r>
              <a:rPr lang="en-US" b="1" dirty="0" smtClean="0"/>
              <a:t>Nexus </a:t>
            </a:r>
            <a:br>
              <a:rPr lang="en-US" b="1" dirty="0" smtClean="0"/>
            </a:br>
            <a:r>
              <a:rPr lang="en-US" b="1" dirty="0" smtClean="0"/>
              <a:t>Calculator 2.0 Workshop 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April 6, 2016 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Elise Torres, TURN </a:t>
            </a:r>
          </a:p>
          <a:p>
            <a:r>
              <a:rPr lang="en-US" sz="2000" b="1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etorres@turn.org</a:t>
            </a:r>
            <a:endParaRPr lang="en-US" sz="20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42276" cy="1336956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667001"/>
            <a:ext cx="8042276" cy="3276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47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Limitations of the Calculator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The current </a:t>
            </a:r>
            <a:r>
              <a:rPr lang="en-US" sz="2800" dirty="0"/>
              <a:t>water-energy calculator tool is of limited use and function </a:t>
            </a:r>
            <a:r>
              <a:rPr lang="en-US" sz="2800" dirty="0" smtClean="0"/>
              <a:t>due to its inability to: </a:t>
            </a:r>
          </a:p>
          <a:p>
            <a:r>
              <a:rPr lang="en-US" sz="2800" dirty="0" smtClean="0"/>
              <a:t>Evaluate gas</a:t>
            </a:r>
            <a:r>
              <a:rPr lang="en-US" sz="2800" dirty="0"/>
              <a:t> </a:t>
            </a:r>
            <a:r>
              <a:rPr lang="en-US" sz="2800" dirty="0" smtClean="0"/>
              <a:t>embedded </a:t>
            </a:r>
            <a:r>
              <a:rPr lang="en-US" sz="2800" dirty="0"/>
              <a:t>energy </a:t>
            </a:r>
            <a:r>
              <a:rPr lang="en-US" sz="2800" dirty="0" smtClean="0"/>
              <a:t>savings,</a:t>
            </a:r>
          </a:p>
          <a:p>
            <a:r>
              <a:rPr lang="en-US" sz="2800" dirty="0" smtClean="0"/>
              <a:t>Consider </a:t>
            </a:r>
            <a:r>
              <a:rPr lang="en-US" sz="2800" i="1" dirty="0" smtClean="0"/>
              <a:t>site</a:t>
            </a:r>
            <a:r>
              <a:rPr lang="en-US" sz="2800" dirty="0" smtClean="0"/>
              <a:t> </a:t>
            </a:r>
            <a:r>
              <a:rPr lang="en-US" sz="2800" dirty="0"/>
              <a:t>energy savings and benefits, </a:t>
            </a:r>
            <a:r>
              <a:rPr lang="en-US" sz="2800" dirty="0" smtClean="0"/>
              <a:t>and</a:t>
            </a:r>
          </a:p>
          <a:p>
            <a:r>
              <a:rPr lang="en-US" sz="2800" dirty="0" smtClean="0"/>
              <a:t>Delineate between long</a:t>
            </a:r>
            <a:r>
              <a:rPr lang="en-US" sz="2800" dirty="0"/>
              <a:t>-distance water conveyance upstream </a:t>
            </a:r>
            <a:r>
              <a:rPr lang="en-US" sz="2800" dirty="0" smtClean="0"/>
              <a:t>of carry</a:t>
            </a:r>
            <a:r>
              <a:rPr lang="en-US" sz="2800" dirty="0"/>
              <a:t>-over </a:t>
            </a:r>
            <a:r>
              <a:rPr lang="en-US" sz="2800" dirty="0" smtClean="0"/>
              <a:t>storage, from the energy used to convey water </a:t>
            </a:r>
            <a:r>
              <a:rPr lang="en-US" sz="2800" dirty="0"/>
              <a:t>from carry-over storage to end-users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7581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1295400"/>
          </a:xfrm>
        </p:spPr>
        <p:txBody>
          <a:bodyPr/>
          <a:lstStyle/>
          <a:p>
            <a:r>
              <a:rPr lang="en-US" sz="3600" b="1" dirty="0" smtClean="0"/>
              <a:t>Summary of Recommended Changes to the Tool &amp; Expanded Uses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57399"/>
            <a:ext cx="8042276" cy="480060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Include default gas </a:t>
            </a:r>
            <a:r>
              <a:rPr lang="en-US" sz="2800" dirty="0"/>
              <a:t>energy-intensity </a:t>
            </a:r>
            <a:r>
              <a:rPr lang="en-US" sz="2800" dirty="0" smtClean="0"/>
              <a:t>values</a:t>
            </a:r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800" dirty="0" smtClean="0"/>
              <a:t>Expand </a:t>
            </a:r>
            <a:r>
              <a:rPr lang="en-US" sz="2800" dirty="0"/>
              <a:t>the </a:t>
            </a:r>
            <a:r>
              <a:rPr lang="en-US" sz="2800" dirty="0" smtClean="0"/>
              <a:t>Water-Energy Calculator </a:t>
            </a:r>
            <a:r>
              <a:rPr lang="en-US" sz="2800" dirty="0"/>
              <a:t>to include site energy savings and </a:t>
            </a:r>
            <a:r>
              <a:rPr lang="en-US" sz="2800" dirty="0" smtClean="0"/>
              <a:t>benefits</a:t>
            </a:r>
          </a:p>
          <a:p>
            <a:pPr marL="349250" lvl="1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</a:pPr>
            <a:r>
              <a:rPr lang="en-US" sz="2800" dirty="0" smtClean="0"/>
              <a:t>For expanded use of the Calculator by other entities, the energy used in long-distance water conveyance to carry-over storage should be excluded</a:t>
            </a:r>
          </a:p>
          <a:p>
            <a:pPr marL="34925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91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Include Gas Default Energy Intensity Values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Default </a:t>
            </a:r>
            <a:r>
              <a:rPr lang="en-US" sz="2800" dirty="0"/>
              <a:t>gas energy intensity values are needed to evaluate gas-related embedded energy savings from water </a:t>
            </a:r>
            <a:r>
              <a:rPr lang="en-US" sz="2800" dirty="0" smtClean="0"/>
              <a:t>savings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These values are necessary to determine the </a:t>
            </a:r>
            <a:r>
              <a:rPr lang="en-US" sz="2800" dirty="0"/>
              <a:t>amount of gas used in water and wastewater collection, treatment, and </a:t>
            </a:r>
            <a:r>
              <a:rPr lang="en-US" sz="2800" dirty="0" smtClean="0"/>
              <a:t>distribution</a:t>
            </a:r>
          </a:p>
          <a:p>
            <a:pPr lvl="1">
              <a:buFont typeface="Wingdings" charset="2"/>
              <a:buChar char="Ø"/>
            </a:pPr>
            <a:r>
              <a:rPr lang="en-US" sz="2400" dirty="0" smtClean="0"/>
              <a:t>Will allow for a better </a:t>
            </a:r>
            <a:r>
              <a:rPr lang="en-US" sz="2400" dirty="0"/>
              <a:t>understanding of gas-related embedded energy savings from water </a:t>
            </a:r>
            <a:r>
              <a:rPr lang="en-US" sz="2400" dirty="0" smtClean="0"/>
              <a:t>savings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2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50"/>
            <a:ext cx="8229600" cy="7159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Include Site Energy Savings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Currently not possible </a:t>
            </a:r>
            <a:r>
              <a:rPr lang="en-US" sz="2800" dirty="0"/>
              <a:t>t</a:t>
            </a:r>
            <a:r>
              <a:rPr lang="en-US" sz="2800" dirty="0" smtClean="0"/>
              <a:t>o </a:t>
            </a:r>
            <a:r>
              <a:rPr lang="en-US" sz="2800" dirty="0"/>
              <a:t>evaluate the costs and benefits of site and embedded energy </a:t>
            </a:r>
            <a:r>
              <a:rPr lang="en-US" sz="2800" dirty="0" smtClean="0"/>
              <a:t>savings from an energy ratepayer perspective. </a:t>
            </a:r>
          </a:p>
          <a:p>
            <a:pPr lvl="1"/>
            <a:r>
              <a:rPr lang="en-US" sz="2400" dirty="0" smtClean="0"/>
              <a:t>The EE cost-effectiveness calculator includes only site energy savings and the W-E calculator includes only water avoided costs with embedded energy savings </a:t>
            </a:r>
          </a:p>
          <a:p>
            <a:r>
              <a:rPr lang="en-US" sz="2800" dirty="0"/>
              <a:t>Change is necessary to allow for:</a:t>
            </a:r>
          </a:p>
          <a:p>
            <a:pPr lvl="1"/>
            <a:r>
              <a:rPr lang="en-US" sz="2400" dirty="0" smtClean="0"/>
              <a:t>Straightforward </a:t>
            </a:r>
            <a:r>
              <a:rPr lang="en-US" sz="2400" dirty="0"/>
              <a:t>evaluation of proportionality </a:t>
            </a:r>
            <a:r>
              <a:rPr lang="en-US" sz="2400" dirty="0" smtClean="0"/>
              <a:t>&amp;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sz="2400" dirty="0"/>
              <a:t>C</a:t>
            </a:r>
            <a:r>
              <a:rPr lang="en-US" sz="2400" dirty="0" smtClean="0"/>
              <a:t>onsideration of cost </a:t>
            </a:r>
            <a:r>
              <a:rPr lang="en-US" sz="2400" dirty="0"/>
              <a:t>effectiveness from an IOU energy ratepayer </a:t>
            </a:r>
            <a:r>
              <a:rPr lang="en-US" sz="2400" dirty="0" smtClean="0"/>
              <a:t>perspective based </a:t>
            </a:r>
            <a:r>
              <a:rPr lang="en-US" sz="2400" dirty="0"/>
              <a:t>on </a:t>
            </a:r>
            <a:r>
              <a:rPr lang="en-US" sz="2400" i="1" dirty="0"/>
              <a:t>site</a:t>
            </a:r>
            <a:r>
              <a:rPr lang="en-US" sz="2400" dirty="0"/>
              <a:t> and </a:t>
            </a:r>
            <a:r>
              <a:rPr lang="en-US" sz="2400" i="1" dirty="0"/>
              <a:t>embedded</a:t>
            </a:r>
            <a:r>
              <a:rPr lang="en-US" sz="2400" dirty="0"/>
              <a:t> energy savings benefits</a:t>
            </a:r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78772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Illustration: High Efficiency Toilet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" r="63"/>
          <a:stretch/>
        </p:blipFill>
        <p:spPr bwMode="auto">
          <a:xfrm>
            <a:off x="-7143" y="1905000"/>
            <a:ext cx="9151143" cy="396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539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2276" cy="1336956"/>
          </a:xfrm>
        </p:spPr>
        <p:txBody>
          <a:bodyPr>
            <a:noAutofit/>
          </a:bodyPr>
          <a:lstStyle/>
          <a:p>
            <a:r>
              <a:rPr lang="en-US" sz="3600" b="1" dirty="0"/>
              <a:t>Include Site Energy Savings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05000"/>
            <a:ext cx="8042276" cy="4724399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Expand the W-E calculator </a:t>
            </a:r>
            <a:r>
              <a:rPr lang="en-US" sz="2800" dirty="0"/>
              <a:t>to include site energy savings and benefits and </a:t>
            </a:r>
            <a:r>
              <a:rPr lang="en-US" sz="2800" dirty="0" smtClean="0"/>
              <a:t>then run </a:t>
            </a:r>
            <a:r>
              <a:rPr lang="en-US" sz="2800" dirty="0"/>
              <a:t>the calculator in two steps: </a:t>
            </a:r>
          </a:p>
          <a:p>
            <a:pPr lvl="1">
              <a:buFont typeface="Wingdings" charset="2"/>
              <a:buChar char="Ø"/>
            </a:pPr>
            <a:r>
              <a:rPr lang="en-US" sz="2400" dirty="0"/>
              <a:t>First </a:t>
            </a:r>
            <a:r>
              <a:rPr lang="en-US" sz="2400" dirty="0" smtClean="0"/>
              <a:t>only with </a:t>
            </a:r>
            <a:r>
              <a:rPr lang="en-US" sz="2400" dirty="0"/>
              <a:t>IOU </a:t>
            </a:r>
            <a:r>
              <a:rPr lang="en-US" sz="2400" i="1" dirty="0"/>
              <a:t>site</a:t>
            </a:r>
            <a:r>
              <a:rPr lang="en-US" sz="2400" dirty="0"/>
              <a:t> and </a:t>
            </a:r>
            <a:r>
              <a:rPr lang="en-US" sz="2400" i="1" dirty="0"/>
              <a:t>embedded</a:t>
            </a:r>
            <a:r>
              <a:rPr lang="en-US" sz="2400" dirty="0"/>
              <a:t> energy savings benefits; and </a:t>
            </a:r>
          </a:p>
          <a:p>
            <a:pPr lvl="1">
              <a:buFont typeface="Wingdings" charset="2"/>
              <a:buChar char="Ø"/>
            </a:pPr>
            <a:r>
              <a:rPr lang="en-US" sz="2400" dirty="0"/>
              <a:t>Next with water capacity and wastewater capacity benefits. </a:t>
            </a:r>
            <a:endParaRPr lang="en-US" sz="2400" dirty="0" smtClean="0"/>
          </a:p>
          <a:p>
            <a:r>
              <a:rPr lang="en-US" sz="2800" dirty="0" smtClean="0"/>
              <a:t>This provides a more transparent </a:t>
            </a:r>
            <a:r>
              <a:rPr lang="en-US" sz="2800" dirty="0"/>
              <a:t>analysis of water-energy program benefits </a:t>
            </a:r>
            <a:r>
              <a:rPr lang="en-US" sz="2800" dirty="0" smtClean="0"/>
              <a:t>from both </a:t>
            </a:r>
            <a:r>
              <a:rPr lang="en-US" sz="2800" dirty="0"/>
              <a:t>an energy utility </a:t>
            </a:r>
            <a:r>
              <a:rPr lang="en-US" sz="2800" dirty="0" smtClean="0"/>
              <a:t>ratepayer and water entity </a:t>
            </a:r>
            <a:r>
              <a:rPr lang="en-US" sz="2800" dirty="0"/>
              <a:t>perspective.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1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2276" cy="133695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Exclude Long-Distance Water Conveyance Upstream </a:t>
            </a:r>
            <a:r>
              <a:rPr lang="en-US" sz="3600" b="1" dirty="0"/>
              <a:t>of </a:t>
            </a:r>
            <a:r>
              <a:rPr lang="en-US" sz="3600" b="1" dirty="0" smtClean="0"/>
              <a:t>Carry-Over Storage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72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dirty="0" smtClean="0"/>
              <a:t>This recommendation only applies when using the calculator to evaluate both IOU embedded energy savings and non-IOU embedded energy savings. </a:t>
            </a:r>
          </a:p>
          <a:p>
            <a:r>
              <a:rPr lang="en-US" sz="11200" dirty="0" smtClean="0"/>
              <a:t>The calculator currently does </a:t>
            </a:r>
            <a:r>
              <a:rPr lang="en-US" sz="11200" dirty="0"/>
              <a:t>not explicitly separate energy use for conveying water from a supply source to </a:t>
            </a:r>
            <a:r>
              <a:rPr lang="en-US" sz="11200" dirty="0" smtClean="0"/>
              <a:t>storage, </a:t>
            </a:r>
            <a:r>
              <a:rPr lang="en-US" sz="11200" dirty="0"/>
              <a:t>from energy use for conveying water from </a:t>
            </a:r>
            <a:r>
              <a:rPr lang="en-US" sz="11200" dirty="0" smtClean="0"/>
              <a:t>storage </a:t>
            </a:r>
            <a:r>
              <a:rPr lang="en-US" sz="11200" dirty="0"/>
              <a:t>to end-users.  </a:t>
            </a:r>
            <a:endParaRPr lang="en-US" sz="11200" dirty="0" smtClean="0"/>
          </a:p>
          <a:p>
            <a:r>
              <a:rPr lang="en-US" sz="11200" dirty="0" smtClean="0"/>
              <a:t>Conveyance of water from supply source to carry-over storage is not necessarily effected by end-user water demand so it should not be included in the calculator</a:t>
            </a:r>
            <a:endParaRPr lang="en-US" sz="1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9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33400"/>
            <a:ext cx="8042276" cy="16764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>Modify Calculator to Allow for more Meaningful Use by other State Agencies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752600"/>
            <a:ext cx="8042276" cy="5105399"/>
          </a:xfrm>
        </p:spPr>
        <p:txBody>
          <a:bodyPr>
            <a:noAutofit/>
          </a:bodyPr>
          <a:lstStyle/>
          <a:p>
            <a:r>
              <a:rPr lang="en-US" sz="2800" dirty="0" smtClean="0"/>
              <a:t>NRDC raised the fact that other </a:t>
            </a:r>
            <a:r>
              <a:rPr lang="en-US" sz="2800" dirty="0"/>
              <a:t>state agencies are eager to use the </a:t>
            </a:r>
            <a:r>
              <a:rPr lang="en-US" sz="2800" dirty="0" smtClean="0"/>
              <a:t>tool</a:t>
            </a:r>
          </a:p>
          <a:p>
            <a:r>
              <a:rPr lang="en-US" sz="2800" dirty="0" smtClean="0"/>
              <a:t>Before other state agencies start using the tool, it should be fixed to exclude the energy </a:t>
            </a:r>
            <a:r>
              <a:rPr lang="en-US" sz="2800" dirty="0"/>
              <a:t>use for conveying water from a supply source to </a:t>
            </a:r>
            <a:r>
              <a:rPr lang="en-US" sz="2800" dirty="0" smtClean="0"/>
              <a:t>storage</a:t>
            </a:r>
          </a:p>
          <a:p>
            <a:pPr lvl="1"/>
            <a:r>
              <a:rPr lang="en-US" sz="2400" dirty="0" smtClean="0"/>
              <a:t>This is necessary to prevent the overestimation of embedded energy savings associated with reduced water usage</a:t>
            </a:r>
          </a:p>
          <a:p>
            <a:pPr>
              <a:buFont typeface="Wingdings" charset="2"/>
              <a:buChar char="Ø"/>
            </a:pPr>
            <a:endParaRPr lang="en-US" sz="2800" dirty="0" smtClean="0"/>
          </a:p>
          <a:p>
            <a:pPr marL="0" lv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70555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1991</TotalTime>
  <Words>502</Words>
  <Application>Microsoft Macintosh PowerPoint</Application>
  <PresentationFormat>On-screen Show (4:3)</PresentationFormat>
  <Paragraphs>45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  R. 13-12-011: Track 3   Water Energy Nexus  Calculator 2.0 Workshop    April 6, 2016 </vt:lpstr>
      <vt:lpstr>Limitations of the Calculator</vt:lpstr>
      <vt:lpstr>Summary of Recommended Changes to the Tool &amp; Expanded Uses</vt:lpstr>
      <vt:lpstr>Include Gas Default Energy Intensity Values</vt:lpstr>
      <vt:lpstr>Include Site Energy Savings</vt:lpstr>
      <vt:lpstr>Illustration: High Efficiency Toilet</vt:lpstr>
      <vt:lpstr>Include Site Energy Savings and Benefits</vt:lpstr>
      <vt:lpstr> Exclude Long-Distance Water Conveyance Upstream of Carry-Over Storage</vt:lpstr>
      <vt:lpstr>     Modify Calculator to Allow for more Meaningful Use by other State Agencies </vt:lpstr>
      <vt:lpstr>Questions?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</dc:creator>
  <cp:lastModifiedBy>Elise Torres</cp:lastModifiedBy>
  <cp:revision>70</cp:revision>
  <cp:lastPrinted>2015-04-30T22:22:15Z</cp:lastPrinted>
  <dcterms:created xsi:type="dcterms:W3CDTF">2015-04-30T17:40:00Z</dcterms:created>
  <dcterms:modified xsi:type="dcterms:W3CDTF">2016-04-06T19:23:59Z</dcterms:modified>
</cp:coreProperties>
</file>